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tiff" ContentType="image/tiff"/>
  <Default Extension="rels" ContentType="application/vnd.openxmlformats-package.relationships+xml"/>
  <Default Extension="png" ContentType="image/p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72" r:id="rId5"/>
  </p:sldMasterIdLst>
  <p:notesMasterIdLst>
    <p:notesMasterId r:id="rId53"/>
  </p:notesMasterIdLst>
  <p:handoutMasterIdLst>
    <p:handoutMasterId r:id="rId54"/>
  </p:handoutMasterIdLst>
  <p:sldIdLst>
    <p:sldId id="277" r:id="rId6"/>
    <p:sldId id="363" r:id="rId7"/>
    <p:sldId id="364" r:id="rId8"/>
    <p:sldId id="354" r:id="rId9"/>
    <p:sldId id="282" r:id="rId10"/>
    <p:sldId id="287" r:id="rId11"/>
    <p:sldId id="346" r:id="rId12"/>
    <p:sldId id="365" r:id="rId13"/>
    <p:sldId id="289" r:id="rId14"/>
    <p:sldId id="357" r:id="rId15"/>
    <p:sldId id="367" r:id="rId16"/>
    <p:sldId id="368" r:id="rId17"/>
    <p:sldId id="370" r:id="rId18"/>
    <p:sldId id="371" r:id="rId19"/>
    <p:sldId id="348" r:id="rId20"/>
    <p:sldId id="305" r:id="rId21"/>
    <p:sldId id="306" r:id="rId22"/>
    <p:sldId id="307" r:id="rId23"/>
    <p:sldId id="308" r:id="rId24"/>
    <p:sldId id="358" r:id="rId25"/>
    <p:sldId id="349" r:id="rId26"/>
    <p:sldId id="310" r:id="rId27"/>
    <p:sldId id="311" r:id="rId28"/>
    <p:sldId id="313" r:id="rId29"/>
    <p:sldId id="314" r:id="rId30"/>
    <p:sldId id="315" r:id="rId31"/>
    <p:sldId id="317" r:id="rId32"/>
    <p:sldId id="318" r:id="rId33"/>
    <p:sldId id="359" r:id="rId34"/>
    <p:sldId id="350" r:id="rId35"/>
    <p:sldId id="320" r:id="rId36"/>
    <p:sldId id="321" r:id="rId37"/>
    <p:sldId id="322" r:id="rId38"/>
    <p:sldId id="323" r:id="rId39"/>
    <p:sldId id="324" r:id="rId40"/>
    <p:sldId id="325" r:id="rId41"/>
    <p:sldId id="360" r:id="rId42"/>
    <p:sldId id="351" r:id="rId43"/>
    <p:sldId id="327" r:id="rId44"/>
    <p:sldId id="328" r:id="rId45"/>
    <p:sldId id="329" r:id="rId46"/>
    <p:sldId id="330" r:id="rId47"/>
    <p:sldId id="331" r:id="rId48"/>
    <p:sldId id="332" r:id="rId49"/>
    <p:sldId id="333" r:id="rId50"/>
    <p:sldId id="369" r:id="rId51"/>
    <p:sldId id="362" r:id="rId5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05050"/>
    <a:srgbClr val="002050"/>
    <a:srgbClr val="007233"/>
    <a:srgbClr val="86C400"/>
    <a:srgbClr val="82BF36"/>
    <a:srgbClr val="7FBA00"/>
    <a:srgbClr val="1F497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33163" autoAdjust="0"/>
    <p:restoredTop sz="95439" autoAdjust="0"/>
  </p:normalViewPr>
  <p:slideViewPr>
    <p:cSldViewPr snapToGrid="0">
      <p:cViewPr>
        <p:scale>
          <a:sx n="90" d="100"/>
          <a:sy n="90" d="100"/>
        </p:scale>
        <p:origin x="144" y="448"/>
      </p:cViewPr>
      <p:guideLst/>
    </p:cSldViewPr>
  </p:slideViewPr>
  <p:notesTextViewPr>
    <p:cViewPr>
      <p:scale>
        <a:sx n="1" d="1"/>
        <a:sy n="1" d="1"/>
      </p:scale>
      <p:origin x="0" y="0"/>
    </p:cViewPr>
  </p:notesTextViewPr>
  <p:notesViewPr>
    <p:cSldViewPr snapToGrid="0">
      <p:cViewPr varScale="1">
        <p:scale>
          <a:sx n="54" d="100"/>
          <a:sy n="54" d="100"/>
        </p:scale>
        <p:origin x="2796" y="4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50" Type="http://schemas.openxmlformats.org/officeDocument/2006/relationships/slide" Target="slides/slide45.xml"/><Relationship Id="rId51" Type="http://schemas.openxmlformats.org/officeDocument/2006/relationships/slide" Target="slides/slide46.xml"/><Relationship Id="rId52" Type="http://schemas.openxmlformats.org/officeDocument/2006/relationships/slide" Target="slides/slide47.xml"/><Relationship Id="rId53" Type="http://schemas.openxmlformats.org/officeDocument/2006/relationships/notesMaster" Target="notesMasters/notesMaster1.xml"/><Relationship Id="rId54" Type="http://schemas.openxmlformats.org/officeDocument/2006/relationships/handoutMaster" Target="handoutMasters/handoutMaster1.xml"/><Relationship Id="rId55" Type="http://schemas.openxmlformats.org/officeDocument/2006/relationships/presProps" Target="presProps.xml"/><Relationship Id="rId56" Type="http://schemas.openxmlformats.org/officeDocument/2006/relationships/viewProps" Target="viewProps.xml"/><Relationship Id="rId57" Type="http://schemas.openxmlformats.org/officeDocument/2006/relationships/theme" Target="theme/theme1.xml"/><Relationship Id="rId58" Type="http://schemas.openxmlformats.org/officeDocument/2006/relationships/tableStyles" Target="tableStyles.xml"/><Relationship Id="rId40" Type="http://schemas.openxmlformats.org/officeDocument/2006/relationships/slide" Target="slides/slide35.xml"/><Relationship Id="rId41" Type="http://schemas.openxmlformats.org/officeDocument/2006/relationships/slide" Target="slides/slide36.xml"/><Relationship Id="rId42" Type="http://schemas.openxmlformats.org/officeDocument/2006/relationships/slide" Target="slides/slide37.xml"/><Relationship Id="rId43" Type="http://schemas.openxmlformats.org/officeDocument/2006/relationships/slide" Target="slides/slide38.xml"/><Relationship Id="rId44" Type="http://schemas.openxmlformats.org/officeDocument/2006/relationships/slide" Target="slides/slide39.xml"/><Relationship Id="rId45" Type="http://schemas.openxmlformats.org/officeDocument/2006/relationships/slide" Target="slides/slide40.xml"/><Relationship Id="rId46" Type="http://schemas.openxmlformats.org/officeDocument/2006/relationships/slide" Target="slides/slide41.xml"/><Relationship Id="rId47" Type="http://schemas.openxmlformats.org/officeDocument/2006/relationships/slide" Target="slides/slide42.xml"/><Relationship Id="rId48" Type="http://schemas.openxmlformats.org/officeDocument/2006/relationships/slide" Target="slides/slide43.xml"/><Relationship Id="rId49" Type="http://schemas.openxmlformats.org/officeDocument/2006/relationships/slide" Target="slides/slide44.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Relationship Id="rId36" Type="http://schemas.openxmlformats.org/officeDocument/2006/relationships/slide" Target="slides/slide31.xml"/><Relationship Id="rId37" Type="http://schemas.openxmlformats.org/officeDocument/2006/relationships/slide" Target="slides/slide32.xml"/><Relationship Id="rId38" Type="http://schemas.openxmlformats.org/officeDocument/2006/relationships/slide" Target="slides/slide33.xml"/><Relationship Id="rId39" Type="http://schemas.openxmlformats.org/officeDocument/2006/relationships/slide" Target="slides/slide34.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12E7B4A-039C-48A2-9B2C-AF16AA3873D8}" type="datetimeFigureOut">
              <a:rPr lang="en-US" smtClean="0"/>
              <a:t>4/21/17</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F5FCDD8-505C-48BF-B1E5-CD9B258934D2}" type="slidenum">
              <a:rPr lang="en-US" smtClean="0"/>
              <a:t>‹#›</a:t>
            </a:fld>
            <a:endParaRPr lang="en-US"/>
          </a:p>
        </p:txBody>
      </p:sp>
    </p:spTree>
    <p:extLst>
      <p:ext uri="{BB962C8B-B14F-4D97-AF65-F5344CB8AC3E}">
        <p14:creationId xmlns:p14="http://schemas.microsoft.com/office/powerpoint/2010/main" val="17819227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A005A0C-54D9-45AA-87D4-C551D08DFCE1}" type="datetimeFigureOut">
              <a:rPr lang="en-US" smtClean="0"/>
              <a:t>4/21/17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CFD207A-07DF-40AD-A916-9872E089CE7A}" type="slidenum">
              <a:rPr lang="en-US" smtClean="0"/>
              <a:t>‹#›</a:t>
            </a:fld>
            <a:endParaRPr lang="en-US"/>
          </a:p>
        </p:txBody>
      </p:sp>
    </p:spTree>
    <p:extLst>
      <p:ext uri="{BB962C8B-B14F-4D97-AF65-F5344CB8AC3E}">
        <p14:creationId xmlns:p14="http://schemas.microsoft.com/office/powerpoint/2010/main" val="12957186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4" name="Slide Number Placeholder 3"/>
          <p:cNvSpPr>
            <a:spLocks noGrp="1"/>
          </p:cNvSpPr>
          <p:nvPr>
            <p:ph type="sldNum" sz="quarter" idx="10"/>
          </p:nvPr>
        </p:nvSpPr>
        <p:spPr/>
        <p:txBody>
          <a:bodyPr/>
          <a:lstStyle/>
          <a:p>
            <a:fld id="{13F0F35F-DD44-4607-AEC1-49D7A4BC4066}" type="slidenum">
              <a:rPr lang="en-US" smtClean="0"/>
              <a:pPr/>
              <a:t>1</a:t>
            </a:fld>
            <a:endParaRPr lang="en-US" dirty="0"/>
          </a:p>
        </p:txBody>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887114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12</a:t>
            </a:fld>
            <a:endParaRPr lang="en-US"/>
          </a:p>
        </p:txBody>
      </p:sp>
    </p:spTree>
    <p:extLst>
      <p:ext uri="{BB962C8B-B14F-4D97-AF65-F5344CB8AC3E}">
        <p14:creationId xmlns:p14="http://schemas.microsoft.com/office/powerpoint/2010/main" val="9965451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4CFD207A-07DF-40AD-A916-9872E089CE7A}" type="slidenum">
              <a:rPr lang="en-US" smtClean="0"/>
              <a:t>13</a:t>
            </a:fld>
            <a:endParaRPr lang="en-US"/>
          </a:p>
        </p:txBody>
      </p:sp>
    </p:spTree>
    <p:extLst>
      <p:ext uri="{BB962C8B-B14F-4D97-AF65-F5344CB8AC3E}">
        <p14:creationId xmlns:p14="http://schemas.microsoft.com/office/powerpoint/2010/main" val="11090758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4CFD207A-07DF-40AD-A916-9872E089CE7A}" type="slidenum">
              <a:rPr lang="en-US" smtClean="0"/>
              <a:t>14</a:t>
            </a:fld>
            <a:endParaRPr lang="en-US"/>
          </a:p>
        </p:txBody>
      </p:sp>
    </p:spTree>
    <p:extLst>
      <p:ext uri="{BB962C8B-B14F-4D97-AF65-F5344CB8AC3E}">
        <p14:creationId xmlns:p14="http://schemas.microsoft.com/office/powerpoint/2010/main" val="13886250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4" name="Slide Number Placeholder 3"/>
          <p:cNvSpPr>
            <a:spLocks noGrp="1"/>
          </p:cNvSpPr>
          <p:nvPr>
            <p:ph type="sldNum" sz="quarter" idx="10"/>
          </p:nvPr>
        </p:nvSpPr>
        <p:spPr/>
        <p:txBody>
          <a:bodyPr/>
          <a:lstStyle/>
          <a:p>
            <a:fld id="{13F0F35F-DD44-4607-AEC1-49D7A4BC4066}" type="slidenum">
              <a:rPr lang="en-US" smtClean="0"/>
              <a:pPr/>
              <a:t>15</a:t>
            </a:fld>
            <a:endParaRPr lang="en-US" dirty="0"/>
          </a:p>
        </p:txBody>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212422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16</a:t>
            </a:fld>
            <a:endParaRPr lang="en-US"/>
          </a:p>
        </p:txBody>
      </p:sp>
    </p:spTree>
    <p:extLst>
      <p:ext uri="{BB962C8B-B14F-4D97-AF65-F5344CB8AC3E}">
        <p14:creationId xmlns:p14="http://schemas.microsoft.com/office/powerpoint/2010/main" val="7802976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17</a:t>
            </a:fld>
            <a:endParaRPr lang="en-US"/>
          </a:p>
        </p:txBody>
      </p:sp>
    </p:spTree>
    <p:extLst>
      <p:ext uri="{BB962C8B-B14F-4D97-AF65-F5344CB8AC3E}">
        <p14:creationId xmlns:p14="http://schemas.microsoft.com/office/powerpoint/2010/main" val="26707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18</a:t>
            </a:fld>
            <a:endParaRPr lang="en-US"/>
          </a:p>
        </p:txBody>
      </p:sp>
    </p:spTree>
    <p:extLst>
      <p:ext uri="{BB962C8B-B14F-4D97-AF65-F5344CB8AC3E}">
        <p14:creationId xmlns:p14="http://schemas.microsoft.com/office/powerpoint/2010/main" val="4988722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19</a:t>
            </a:fld>
            <a:endParaRPr lang="en-US"/>
          </a:p>
        </p:txBody>
      </p:sp>
    </p:spTree>
    <p:extLst>
      <p:ext uri="{BB962C8B-B14F-4D97-AF65-F5344CB8AC3E}">
        <p14:creationId xmlns:p14="http://schemas.microsoft.com/office/powerpoint/2010/main" val="5440289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4" name="Slide Number Placeholder 3"/>
          <p:cNvSpPr>
            <a:spLocks noGrp="1"/>
          </p:cNvSpPr>
          <p:nvPr>
            <p:ph type="sldNum" sz="quarter" idx="10"/>
          </p:nvPr>
        </p:nvSpPr>
        <p:spPr/>
        <p:txBody>
          <a:bodyPr/>
          <a:lstStyle/>
          <a:p>
            <a:fld id="{13F0F35F-DD44-4607-AEC1-49D7A4BC4066}" type="slidenum">
              <a:rPr lang="en-US" smtClean="0"/>
              <a:pPr/>
              <a:t>21</a:t>
            </a:fld>
            <a:endParaRPr lang="en-US" dirty="0"/>
          </a:p>
        </p:txBody>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760279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23</a:t>
            </a:fld>
            <a:endParaRPr lang="en-US"/>
          </a:p>
        </p:txBody>
      </p:sp>
    </p:spTree>
    <p:extLst>
      <p:ext uri="{BB962C8B-B14F-4D97-AF65-F5344CB8AC3E}">
        <p14:creationId xmlns:p14="http://schemas.microsoft.com/office/powerpoint/2010/main" val="11916900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lvl="0"/>
            <a:endParaRPr lang="en-US" dirty="0"/>
          </a:p>
        </p:txBody>
      </p:sp>
      <p:sp>
        <p:nvSpPr>
          <p:cNvPr id="5" name="Date Placeholder 4"/>
          <p:cNvSpPr>
            <a:spLocks noGrp="1"/>
          </p:cNvSpPr>
          <p:nvPr>
            <p:ph type="dt"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2B3E36-5CE0-4CB7-82DE-38A88C71BFA8}" type="datetime1">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4/21/17</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b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8" name="Header Placeholder 7"/>
          <p:cNvSpPr>
            <a:spLocks noGrp="1"/>
          </p:cNvSpPr>
          <p:nvPr>
            <p:ph type="hdr" sz="quarter" idx="1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rPr>
              <a:t>Tech Ready 15</a:t>
            </a:r>
          </a:p>
        </p:txBody>
      </p:sp>
    </p:spTree>
    <p:extLst>
      <p:ext uri="{BB962C8B-B14F-4D97-AF65-F5344CB8AC3E}">
        <p14:creationId xmlns:p14="http://schemas.microsoft.com/office/powerpoint/2010/main" val="6564916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24</a:t>
            </a:fld>
            <a:endParaRPr lang="en-US"/>
          </a:p>
        </p:txBody>
      </p:sp>
    </p:spTree>
    <p:extLst>
      <p:ext uri="{BB962C8B-B14F-4D97-AF65-F5344CB8AC3E}">
        <p14:creationId xmlns:p14="http://schemas.microsoft.com/office/powerpoint/2010/main" val="135465852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dirty="0"/>
          </a:p>
        </p:txBody>
      </p:sp>
      <p:sp>
        <p:nvSpPr>
          <p:cNvPr id="4" name="Slide Number Placeholder 3"/>
          <p:cNvSpPr>
            <a:spLocks noGrp="1"/>
          </p:cNvSpPr>
          <p:nvPr>
            <p:ph type="sldNum" sz="quarter" idx="10"/>
          </p:nvPr>
        </p:nvSpPr>
        <p:spPr/>
        <p:txBody>
          <a:bodyPr/>
          <a:lstStyle/>
          <a:p>
            <a:fld id="{4CFD207A-07DF-40AD-A916-9872E089CE7A}" type="slidenum">
              <a:rPr lang="en-US" smtClean="0"/>
              <a:t>25</a:t>
            </a:fld>
            <a:endParaRPr lang="en-US"/>
          </a:p>
        </p:txBody>
      </p:sp>
    </p:spTree>
    <p:extLst>
      <p:ext uri="{BB962C8B-B14F-4D97-AF65-F5344CB8AC3E}">
        <p14:creationId xmlns:p14="http://schemas.microsoft.com/office/powerpoint/2010/main" val="212263550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28</a:t>
            </a:fld>
            <a:endParaRPr lang="en-US"/>
          </a:p>
        </p:txBody>
      </p:sp>
    </p:spTree>
    <p:extLst>
      <p:ext uri="{BB962C8B-B14F-4D97-AF65-F5344CB8AC3E}">
        <p14:creationId xmlns:p14="http://schemas.microsoft.com/office/powerpoint/2010/main" val="118420990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4" name="Slide Number Placeholder 3"/>
          <p:cNvSpPr>
            <a:spLocks noGrp="1"/>
          </p:cNvSpPr>
          <p:nvPr>
            <p:ph type="sldNum" sz="quarter" idx="10"/>
          </p:nvPr>
        </p:nvSpPr>
        <p:spPr/>
        <p:txBody>
          <a:bodyPr/>
          <a:lstStyle/>
          <a:p>
            <a:fld id="{13F0F35F-DD44-4607-AEC1-49D7A4BC4066}" type="slidenum">
              <a:rPr lang="en-US" smtClean="0"/>
              <a:pPr/>
              <a:t>30</a:t>
            </a:fld>
            <a:endParaRPr lang="en-US" dirty="0"/>
          </a:p>
        </p:txBody>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8817925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CA" b="0" dirty="0" smtClean="0"/>
          </a:p>
        </p:txBody>
      </p:sp>
      <p:sp>
        <p:nvSpPr>
          <p:cNvPr id="4" name="Slide Number Placeholder 3"/>
          <p:cNvSpPr>
            <a:spLocks noGrp="1"/>
          </p:cNvSpPr>
          <p:nvPr>
            <p:ph type="sldNum" sz="quarter" idx="10"/>
          </p:nvPr>
        </p:nvSpPr>
        <p:spPr/>
        <p:txBody>
          <a:bodyPr/>
          <a:lstStyle/>
          <a:p>
            <a:fld id="{13F0F35F-DD44-4607-AEC1-49D7A4BC4066}" type="slidenum">
              <a:rPr lang="en-US" smtClean="0"/>
              <a:pPr/>
              <a:t>32</a:t>
            </a:fld>
            <a:endParaRPr lang="en-US" dirty="0"/>
          </a:p>
        </p:txBody>
      </p:sp>
    </p:spTree>
    <p:extLst>
      <p:ext uri="{BB962C8B-B14F-4D97-AF65-F5344CB8AC3E}">
        <p14:creationId xmlns:p14="http://schemas.microsoft.com/office/powerpoint/2010/main" val="55676410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4" name="Slide Number Placeholder 3"/>
          <p:cNvSpPr>
            <a:spLocks noGrp="1"/>
          </p:cNvSpPr>
          <p:nvPr>
            <p:ph type="sldNum" sz="quarter" idx="10"/>
          </p:nvPr>
        </p:nvSpPr>
        <p:spPr/>
        <p:txBody>
          <a:bodyPr/>
          <a:lstStyle/>
          <a:p>
            <a:fld id="{13F0F35F-DD44-4607-AEC1-49D7A4BC4066}" type="slidenum">
              <a:rPr lang="en-US" smtClean="0"/>
              <a:pPr/>
              <a:t>38</a:t>
            </a:fld>
            <a:endParaRPr lang="en-US" dirty="0"/>
          </a:p>
        </p:txBody>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1558456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992FED-EFD5-B544-AECA-4184CF27FFB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2717434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dirty="0"/>
              <a:t>Dark gray background.</a:t>
            </a:r>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A17D118-1690-458F-B4D2-F9DA5D6F5033}" type="datetime8">
              <a:rPr lang="en-US" smtClean="0">
                <a:solidFill>
                  <a:prstClr val="black"/>
                </a:solidFill>
              </a:rPr>
              <a:t>4/21/17 11:10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47</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708772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4" name="Slide Number Placeholder 3"/>
          <p:cNvSpPr>
            <a:spLocks noGrp="1"/>
          </p:cNvSpPr>
          <p:nvPr>
            <p:ph type="sldNum" sz="quarter" idx="10"/>
          </p:nvPr>
        </p:nvSpPr>
        <p:spPr/>
        <p:txBody>
          <a:bodyPr/>
          <a:lstStyle/>
          <a:p>
            <a:fld id="{13F0F35F-DD44-4607-AEC1-49D7A4BC4066}" type="slidenum">
              <a:rPr lang="en-US" smtClean="0"/>
              <a:pPr/>
              <a:t>4</a:t>
            </a:fld>
            <a:endParaRPr lang="en-US" dirty="0"/>
          </a:p>
        </p:txBody>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209041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6</a:t>
            </a:fld>
            <a:endParaRPr lang="en-US"/>
          </a:p>
        </p:txBody>
      </p:sp>
    </p:spTree>
    <p:extLst>
      <p:ext uri="{BB962C8B-B14F-4D97-AF65-F5344CB8AC3E}">
        <p14:creationId xmlns:p14="http://schemas.microsoft.com/office/powerpoint/2010/main" val="26980544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7</a:t>
            </a:fld>
            <a:endParaRPr lang="en-US"/>
          </a:p>
        </p:txBody>
      </p:sp>
    </p:spTree>
    <p:extLst>
      <p:ext uri="{BB962C8B-B14F-4D97-AF65-F5344CB8AC3E}">
        <p14:creationId xmlns:p14="http://schemas.microsoft.com/office/powerpoint/2010/main" val="6026945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8</a:t>
            </a:fld>
            <a:endParaRPr lang="en-US"/>
          </a:p>
        </p:txBody>
      </p:sp>
    </p:spTree>
    <p:extLst>
      <p:ext uri="{BB962C8B-B14F-4D97-AF65-F5344CB8AC3E}">
        <p14:creationId xmlns:p14="http://schemas.microsoft.com/office/powerpoint/2010/main" val="16798371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4CFD207A-07DF-40AD-A916-9872E089CE7A}" type="slidenum">
              <a:rPr lang="en-US" smtClean="0"/>
              <a:t>9</a:t>
            </a:fld>
            <a:endParaRPr lang="en-US"/>
          </a:p>
        </p:txBody>
      </p:sp>
    </p:spTree>
    <p:extLst>
      <p:ext uri="{BB962C8B-B14F-4D97-AF65-F5344CB8AC3E}">
        <p14:creationId xmlns:p14="http://schemas.microsoft.com/office/powerpoint/2010/main" val="1048986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4CFD207A-07DF-40AD-A916-9872E089CE7A}" type="slidenum">
              <a:rPr lang="en-US" smtClean="0"/>
              <a:t>10</a:t>
            </a:fld>
            <a:endParaRPr lang="en-US"/>
          </a:p>
        </p:txBody>
      </p:sp>
    </p:spTree>
    <p:extLst>
      <p:ext uri="{BB962C8B-B14F-4D97-AF65-F5344CB8AC3E}">
        <p14:creationId xmlns:p14="http://schemas.microsoft.com/office/powerpoint/2010/main" val="9662246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11</a:t>
            </a:fld>
            <a:endParaRPr lang="en-US"/>
          </a:p>
        </p:txBody>
      </p:sp>
    </p:spTree>
    <p:extLst>
      <p:ext uri="{BB962C8B-B14F-4D97-AF65-F5344CB8AC3E}">
        <p14:creationId xmlns:p14="http://schemas.microsoft.com/office/powerpoint/2010/main" val="3556706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emf"/><Relationship Id="rId3" Type="http://schemas.openxmlformats.org/officeDocument/2006/relationships/image" Target="../media/image5.emf"/></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emf"/></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emf"/></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emf"/><Relationship Id="rId3"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93271" y="5132437"/>
            <a:ext cx="8579886" cy="1460779"/>
          </a:xfrm>
          <a:prstGeom prst="rect">
            <a:avLst/>
          </a:prstGeom>
        </p:spPr>
        <p:txBody>
          <a:bodyPr lIns="137160" tIns="137160" rIns="137160" bIns="137160" anchor="b" anchorCtr="0">
            <a:normAutofit/>
          </a:bodyPr>
          <a:lstStyle>
            <a:lvl1pPr marL="0" indent="0" algn="l" defTabSz="914052" rtl="0" eaLnBrk="1" latinLnBrk="0" hangingPunct="1">
              <a:lnSpc>
                <a:spcPct val="100000"/>
              </a:lnSpc>
              <a:spcBef>
                <a:spcPts val="0"/>
              </a:spcBef>
              <a:buSzPct val="90000"/>
              <a:buFont typeface="Arial" pitchFamily="34" charset="0"/>
              <a:buNone/>
              <a:defRPr lang="en-US" sz="2400" b="0" kern="0" spc="0" baseline="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457044" indent="0" algn="ctr">
              <a:buNone/>
              <a:defRPr>
                <a:solidFill>
                  <a:schemeClr val="tx1">
                    <a:tint val="75000"/>
                  </a:schemeClr>
                </a:solidFill>
              </a:defRPr>
            </a:lvl2pPr>
            <a:lvl3pPr marL="914088" indent="0" algn="ctr">
              <a:buNone/>
              <a:defRPr>
                <a:solidFill>
                  <a:schemeClr val="tx1">
                    <a:tint val="75000"/>
                  </a:schemeClr>
                </a:solidFill>
              </a:defRPr>
            </a:lvl3pPr>
            <a:lvl4pPr marL="1371133" indent="0" algn="ctr">
              <a:buNone/>
              <a:defRPr>
                <a:solidFill>
                  <a:schemeClr val="tx1">
                    <a:tint val="75000"/>
                  </a:schemeClr>
                </a:solidFill>
              </a:defRPr>
            </a:lvl4pPr>
            <a:lvl5pPr marL="1828178" indent="0" algn="ctr">
              <a:buNone/>
              <a:defRPr>
                <a:solidFill>
                  <a:schemeClr val="tx1">
                    <a:tint val="75000"/>
                  </a:schemeClr>
                </a:solidFill>
              </a:defRPr>
            </a:lvl5pPr>
            <a:lvl6pPr marL="2285222" indent="0" algn="ctr">
              <a:buNone/>
              <a:defRPr>
                <a:solidFill>
                  <a:schemeClr val="tx1">
                    <a:tint val="75000"/>
                  </a:schemeClr>
                </a:solidFill>
              </a:defRPr>
            </a:lvl6pPr>
            <a:lvl7pPr marL="2742267" indent="0" algn="ctr">
              <a:buNone/>
              <a:defRPr>
                <a:solidFill>
                  <a:schemeClr val="tx1">
                    <a:tint val="75000"/>
                  </a:schemeClr>
                </a:solidFill>
              </a:defRPr>
            </a:lvl7pPr>
            <a:lvl8pPr marL="3199311" indent="0" algn="ctr">
              <a:buNone/>
              <a:defRPr>
                <a:solidFill>
                  <a:schemeClr val="tx1">
                    <a:tint val="75000"/>
                  </a:schemeClr>
                </a:solidFill>
              </a:defRPr>
            </a:lvl8pPr>
            <a:lvl9pPr marL="3656358" indent="0" algn="ctr">
              <a:buNone/>
              <a:defRPr>
                <a:solidFill>
                  <a:schemeClr val="tx1">
                    <a:tint val="75000"/>
                  </a:schemeClr>
                </a:solidFill>
              </a:defRPr>
            </a:lvl9pPr>
          </a:lstStyle>
          <a:p>
            <a:r>
              <a:rPr lang="en-US" dirty="0" smtClean="0"/>
              <a:t>Click to edit Master subtitle style</a:t>
            </a:r>
            <a:endParaRPr lang="en-US" dirty="0"/>
          </a:p>
        </p:txBody>
      </p:sp>
      <p:sp>
        <p:nvSpPr>
          <p:cNvPr id="10" name="Title 1"/>
          <p:cNvSpPr>
            <a:spLocks noGrp="1"/>
          </p:cNvSpPr>
          <p:nvPr>
            <p:ph type="ctrTitle" hasCustomPrompt="1"/>
          </p:nvPr>
        </p:nvSpPr>
        <p:spPr>
          <a:xfrm>
            <a:off x="193271" y="2415641"/>
            <a:ext cx="8579886" cy="2603307"/>
          </a:xfrm>
          <a:prstGeom prst="rect">
            <a:avLst/>
          </a:prstGeom>
          <a:solidFill>
            <a:srgbClr val="007233"/>
          </a:solidFill>
          <a:effectLst/>
        </p:spPr>
        <p:txBody>
          <a:bodyPr vert="horz" lIns="137160" tIns="137160" rIns="91409" bIns="137160" rtlCol="0" anchor="b" anchorCtr="0">
            <a:noAutofit/>
          </a:bodyPr>
          <a:lstStyle>
            <a:lvl1pPr>
              <a:defRPr lang="en-US" sz="4800" kern="0" dirty="0">
                <a:ln w="3175">
                  <a:noFill/>
                </a:ln>
                <a:gradFill flip="none" rotWithShape="1">
                  <a:gsLst>
                    <a:gs pos="4583">
                      <a:srgbClr val="FFFFFF"/>
                    </a:gs>
                    <a:gs pos="100000">
                      <a:srgbClr val="FFFFFF"/>
                    </a:gs>
                  </a:gsLst>
                  <a:lin ang="5400000" scaled="0"/>
                  <a:tileRect/>
                </a:gradFill>
              </a:defRPr>
            </a:lvl1pPr>
          </a:lstStyle>
          <a:p>
            <a:pPr lvl="0"/>
            <a:r>
              <a:rPr lang="en-US" dirty="0" smtClean="0"/>
              <a:t>Course title style</a:t>
            </a:r>
            <a:endParaRPr lang="en-US" dirty="0"/>
          </a:p>
        </p:txBody>
      </p:sp>
      <p:sp>
        <p:nvSpPr>
          <p:cNvPr id="8" name="top right small rectangle"/>
          <p:cNvSpPr/>
          <p:nvPr userDrawn="1"/>
        </p:nvSpPr>
        <p:spPr bwMode="auto">
          <a:xfrm>
            <a:off x="8902492" y="2418735"/>
            <a:ext cx="3087947" cy="2600214"/>
          </a:xfrm>
          <a:prstGeom prst="rect">
            <a:avLst/>
          </a:prstGeom>
          <a:solidFill>
            <a:schemeClr val="tx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137160" tIns="137160" rIns="137160" bIns="137160" numCol="1" rtlCol="0" anchor="b" anchorCtr="0" compatLnSpc="1">
            <a:prstTxWarp prst="textNoShape">
              <a:avLst/>
            </a:prstTxWarp>
          </a:bodyPr>
          <a:lstStyle/>
          <a:p>
            <a:pPr defTabSz="913788" fontAlgn="base">
              <a:spcBef>
                <a:spcPct val="0"/>
              </a:spcBef>
              <a:spcAft>
                <a:spcPct val="0"/>
              </a:spcAft>
            </a:pPr>
            <a:endParaRPr lang="en-US" sz="2000"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val="0"/>
              </a:ext>
            </a:extLst>
          </a:blip>
          <a:srcRect l="9720" t="16544" r="7275" b="16691"/>
          <a:stretch/>
        </p:blipFill>
        <p:spPr>
          <a:xfrm>
            <a:off x="10731799" y="4630992"/>
            <a:ext cx="1131688" cy="334740"/>
          </a:xfrm>
          <a:prstGeom prst="rect">
            <a:avLst/>
          </a:prstGeom>
        </p:spPr>
      </p:pic>
      <p:sp>
        <p:nvSpPr>
          <p:cNvPr id="7" name="TextBox 6"/>
          <p:cNvSpPr txBox="1"/>
          <p:nvPr userDrawn="1"/>
        </p:nvSpPr>
        <p:spPr>
          <a:xfrm>
            <a:off x="193271" y="164177"/>
            <a:ext cx="3691466" cy="246221"/>
          </a:xfrm>
          <a:prstGeom prst="rect">
            <a:avLst/>
          </a:prstGeom>
          <a:noFill/>
        </p:spPr>
        <p:txBody>
          <a:bodyPr wrap="square" lIns="0" tIns="0" rIns="0" bIns="0" rtlCol="0" anchor="ctr">
            <a:spAutoFit/>
          </a:bodyPr>
          <a:lstStyle/>
          <a:p>
            <a:pPr algn="l"/>
            <a:r>
              <a:rPr lang="en-US" sz="1600" dirty="0" smtClean="0">
                <a:solidFill>
                  <a:schemeClr val="tx1">
                    <a:lumMod val="75000"/>
                    <a:lumOff val="25000"/>
                    <a:alpha val="99000"/>
                  </a:schemeClr>
                </a:solidFill>
                <a:latin typeface="Segoe UI" panose="020B0502040204020203" pitchFamily="34" charset="0"/>
                <a:cs typeface="Segoe UI" panose="020B0502040204020203" pitchFamily="34" charset="0"/>
              </a:rPr>
              <a:t>Microsoft</a:t>
            </a:r>
            <a:r>
              <a:rPr lang="en-US" sz="1600" baseline="0" dirty="0" smtClean="0">
                <a:solidFill>
                  <a:schemeClr val="tx1">
                    <a:lumMod val="75000"/>
                    <a:lumOff val="25000"/>
                    <a:alpha val="99000"/>
                  </a:schemeClr>
                </a:solidFill>
                <a:latin typeface="Segoe UI" panose="020B0502040204020203" pitchFamily="34" charset="0"/>
                <a:cs typeface="Segoe UI" panose="020B0502040204020203" pitchFamily="34" charset="0"/>
              </a:rPr>
              <a:t> Virtual Academy</a:t>
            </a:r>
            <a:endParaRPr lang="en-US" sz="1600" dirty="0" smtClean="0">
              <a:solidFill>
                <a:schemeClr val="tx1">
                  <a:lumMod val="75000"/>
                  <a:lumOff val="25000"/>
                  <a:alpha val="99000"/>
                </a:schemeClr>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942519667"/>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3792">
          <p15:clr>
            <a:srgbClr val="FBAE40"/>
          </p15:clr>
        </p15:guide>
        <p15:guide id="2" pos="3839">
          <p15:clr>
            <a:srgbClr val="FBAE40"/>
          </p15:clr>
        </p15:guide>
        <p15:guide id="3" orient="horz" pos="72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 Microsoft">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8" name="Title 1"/>
          <p:cNvSpPr>
            <a:spLocks noGrp="1"/>
          </p:cNvSpPr>
          <p:nvPr>
            <p:ph type="title" hasCustomPrompt="1"/>
          </p:nvPr>
        </p:nvSpPr>
        <p:spPr>
          <a:xfrm>
            <a:off x="269302" y="2084187"/>
            <a:ext cx="9860610"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302" y="3878574"/>
            <a:ext cx="9860611"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
        <p:nvSpPr>
          <p:cNvPr id="7" name="Text Placeholder 2"/>
          <p:cNvSpPr>
            <a:spLocks noGrp="1"/>
          </p:cNvSpPr>
          <p:nvPr>
            <p:ph type="body" sz="quarter" idx="13" hasCustomPrompt="1"/>
          </p:nvPr>
        </p:nvSpPr>
        <p:spPr>
          <a:xfrm>
            <a:off x="8337063" y="301617"/>
            <a:ext cx="3584143"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
        <p:nvSpPr>
          <p:cNvPr id="8" name="TextBox 7"/>
          <p:cNvSpPr txBox="1"/>
          <p:nvPr userDrawn="1"/>
        </p:nvSpPr>
        <p:spPr>
          <a:xfrm>
            <a:off x="283308" y="5954048"/>
            <a:ext cx="1740654" cy="615516"/>
          </a:xfrm>
          <a:prstGeom prst="rect">
            <a:avLst/>
          </a:prstGeom>
          <a:noFill/>
        </p:spPr>
        <p:txBody>
          <a:bodyPr wrap="none" lIns="179285" tIns="143428" rIns="179285" bIns="143428" rtlCol="0">
            <a:spAutoFit/>
          </a:bodyPr>
          <a:lstStyle/>
          <a:p>
            <a:pPr>
              <a:lnSpc>
                <a:spcPct val="90000"/>
              </a:lnSpc>
              <a:spcAft>
                <a:spcPts val="588"/>
              </a:spcAft>
            </a:pPr>
            <a:r>
              <a:rPr lang="en-US" sz="2353"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4893272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 Build">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8" name="Title 1"/>
          <p:cNvSpPr>
            <a:spLocks noGrp="1"/>
          </p:cNvSpPr>
          <p:nvPr>
            <p:ph type="title" hasCustomPrompt="1"/>
          </p:nvPr>
        </p:nvSpPr>
        <p:spPr>
          <a:xfrm>
            <a:off x="269302" y="2084187"/>
            <a:ext cx="9860610"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302" y="3878574"/>
            <a:ext cx="9860611"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7" name="Text Placeholder 2"/>
          <p:cNvSpPr>
            <a:spLocks noGrp="1"/>
          </p:cNvSpPr>
          <p:nvPr>
            <p:ph type="body" sz="quarter" idx="13" hasCustomPrompt="1"/>
          </p:nvPr>
        </p:nvSpPr>
        <p:spPr>
          <a:xfrm>
            <a:off x="8337063" y="301617"/>
            <a:ext cx="3584143"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
        <p:nvSpPr>
          <p:cNvPr id="8" name="Freeform 7"/>
          <p:cNvSpPr>
            <a:spLocks noChangeAspect="1" noEditPoints="1"/>
          </p:cNvSpPr>
          <p:nvPr userDrawn="1"/>
        </p:nvSpPr>
        <p:spPr bwMode="black">
          <a:xfrm>
            <a:off x="448212" y="481157"/>
            <a:ext cx="1214650" cy="30482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9" name="TextBox 8"/>
          <p:cNvSpPr txBox="1"/>
          <p:nvPr userDrawn="1"/>
        </p:nvSpPr>
        <p:spPr>
          <a:xfrm>
            <a:off x="283308" y="5954048"/>
            <a:ext cx="1740654" cy="615516"/>
          </a:xfrm>
          <a:prstGeom prst="rect">
            <a:avLst/>
          </a:prstGeom>
          <a:noFill/>
        </p:spPr>
        <p:txBody>
          <a:bodyPr wrap="none" lIns="179285" tIns="143428" rIns="179285" bIns="143428" rtlCol="0">
            <a:spAutoFit/>
          </a:bodyPr>
          <a:lstStyle/>
          <a:p>
            <a:pPr>
              <a:lnSpc>
                <a:spcPct val="90000"/>
              </a:lnSpc>
              <a:spcAft>
                <a:spcPts val="588"/>
              </a:spcAft>
            </a:pPr>
            <a:r>
              <a:rPr lang="en-US" sz="2353"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17164901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2055306"/>
          </a:xfrm>
        </p:spPr>
        <p:txBody>
          <a:bodyPr/>
          <a:lstStyle>
            <a:lvl1pPr marL="0" indent="0">
              <a:buNone/>
              <a:defRPr>
                <a:gradFill>
                  <a:gsLst>
                    <a:gs pos="1250">
                      <a:schemeClr val="tx1"/>
                    </a:gs>
                    <a:gs pos="99000">
                      <a:schemeClr val="tx1"/>
                    </a:gs>
                  </a:gsLst>
                  <a:lin ang="5400000" scaled="0"/>
                </a:gradFill>
              </a:defRPr>
            </a:lvl1pPr>
            <a:lvl2pPr marL="0" indent="0">
              <a:buFontTx/>
              <a:buNone/>
              <a:defRPr sz="2353"/>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48389325"/>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2055306"/>
          </a:xfrm>
        </p:spPr>
        <p:txBody>
          <a:bodyPr/>
          <a:lstStyle>
            <a:lvl1pPr marL="0" indent="0">
              <a:buNone/>
              <a:defRPr>
                <a:gradFill>
                  <a:gsLst>
                    <a:gs pos="1250">
                      <a:schemeClr val="tx1"/>
                    </a:gs>
                    <a:gs pos="99000">
                      <a:schemeClr val="tx1"/>
                    </a:gs>
                  </a:gsLst>
                  <a:lin ang="5400000" scaled="0"/>
                </a:gradFill>
              </a:defRPr>
            </a:lvl1pPr>
            <a:lvl2pPr marL="0" indent="0">
              <a:buFontTx/>
              <a:buNone/>
              <a:defRPr sz="2353"/>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83001561"/>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2055306"/>
          </a:xfrm>
        </p:spPr>
        <p:txBody>
          <a:bodyPr/>
          <a:lstStyle>
            <a:lvl1pPr marL="0" indent="0">
              <a:buNone/>
              <a:defRPr>
                <a:gradFill>
                  <a:gsLst>
                    <a:gs pos="1250">
                      <a:schemeClr val="tx1"/>
                    </a:gs>
                    <a:gs pos="99000">
                      <a:schemeClr val="tx1"/>
                    </a:gs>
                  </a:gsLst>
                  <a:lin ang="5400000" scaled="0"/>
                </a:gradFill>
              </a:defRPr>
            </a:lvl1pPr>
            <a:lvl2pPr marL="0" indent="0">
              <a:buFontTx/>
              <a:buNone/>
              <a:defRPr sz="2353"/>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68980256"/>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2055306"/>
          </a:xfrm>
        </p:spPr>
        <p:txBody>
          <a:bodyPr/>
          <a:lstStyle>
            <a:lvl1pPr marL="0" indent="0">
              <a:buNone/>
              <a:defRPr>
                <a:gradFill>
                  <a:gsLst>
                    <a:gs pos="1250">
                      <a:schemeClr val="tx1"/>
                    </a:gs>
                    <a:gs pos="99000">
                      <a:schemeClr val="tx1"/>
                    </a:gs>
                  </a:gsLst>
                  <a:lin ang="5400000" scaled="0"/>
                </a:gradFill>
              </a:defRPr>
            </a:lvl1pPr>
            <a:lvl2pPr marL="0" indent="0">
              <a:buFontTx/>
              <a:buNone/>
              <a:defRPr sz="2353"/>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96268369"/>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2055306"/>
          </a:xfrm>
        </p:spPr>
        <p:txBody>
          <a:bodyPr/>
          <a:lstStyle>
            <a:lvl1pPr marL="0" indent="0">
              <a:buNone/>
              <a:defRPr>
                <a:gradFill>
                  <a:gsLst>
                    <a:gs pos="1250">
                      <a:schemeClr val="tx1"/>
                    </a:gs>
                    <a:gs pos="99000">
                      <a:schemeClr val="tx1"/>
                    </a:gs>
                  </a:gsLst>
                  <a:lin ang="5400000" scaled="0"/>
                </a:gradFill>
              </a:defRPr>
            </a:lvl1pPr>
            <a:lvl2pPr marL="0" indent="0">
              <a:buFontTx/>
              <a:buNone/>
              <a:defRPr sz="2353"/>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09655616"/>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53405487"/>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16707012"/>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30818593"/>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EMO Layout">
    <p:spTree>
      <p:nvGrpSpPr>
        <p:cNvPr id="1" name=""/>
        <p:cNvGrpSpPr/>
        <p:nvPr/>
      </p:nvGrpSpPr>
      <p:grpSpPr>
        <a:xfrm>
          <a:off x="0" y="0"/>
          <a:ext cx="0" cy="0"/>
          <a:chOff x="0" y="0"/>
          <a:chExt cx="0" cy="0"/>
        </a:xfrm>
      </p:grpSpPr>
      <p:sp>
        <p:nvSpPr>
          <p:cNvPr id="3" name="Title Placeholder 9"/>
          <p:cNvSpPr>
            <a:spLocks noGrp="1"/>
          </p:cNvSpPr>
          <p:nvPr>
            <p:ph type="title"/>
          </p:nvPr>
        </p:nvSpPr>
        <p:spPr>
          <a:xfrm>
            <a:off x="608171" y="4468764"/>
            <a:ext cx="11432977" cy="1676400"/>
          </a:xfrm>
          <a:prstGeom prst="rect">
            <a:avLst/>
          </a:prstGeom>
        </p:spPr>
        <p:txBody>
          <a:bodyPr vert="horz" lIns="91409" tIns="45705" rIns="91409" bIns="45705" rtlCol="0" anchor="t" anchorCtr="0">
            <a:normAutofit/>
          </a:bodyPr>
          <a:lstStyle>
            <a:lvl1pPr>
              <a:defRPr sz="3600"/>
            </a:lvl1pPr>
          </a:lstStyle>
          <a:p>
            <a:r>
              <a:rPr lang="en-US" dirty="0" smtClean="0"/>
              <a:t>Click to edit Master title style</a:t>
            </a:r>
            <a:endParaRPr lang="en-US" dirty="0"/>
          </a:p>
        </p:txBody>
      </p:sp>
      <p:sp>
        <p:nvSpPr>
          <p:cNvPr id="2" name="TextBox 1"/>
          <p:cNvSpPr txBox="1"/>
          <p:nvPr userDrawn="1"/>
        </p:nvSpPr>
        <p:spPr>
          <a:xfrm>
            <a:off x="608171" y="3087325"/>
            <a:ext cx="11356757" cy="1107996"/>
          </a:xfrm>
          <a:prstGeom prst="rect">
            <a:avLst/>
          </a:prstGeom>
          <a:noFill/>
        </p:spPr>
        <p:txBody>
          <a:bodyPr wrap="square" rtlCol="0">
            <a:spAutoFit/>
          </a:bodyPr>
          <a:lstStyle/>
          <a:p>
            <a:pPr defTabSz="914088"/>
            <a:r>
              <a:rPr lang="en-US" sz="6600" dirty="0">
                <a:solidFill>
                  <a:prstClr val="black"/>
                </a:solidFill>
                <a:latin typeface="Segoe UI Light" pitchFamily="34" charset="0"/>
                <a:ea typeface="Segoe UI" pitchFamily="34" charset="0"/>
                <a:cs typeface="Segoe UI" pitchFamily="34" charset="0"/>
              </a:rPr>
              <a:t>DEMO</a:t>
            </a:r>
          </a:p>
        </p:txBody>
      </p:sp>
      <p:cxnSp>
        <p:nvCxnSpPr>
          <p:cNvPr id="6" name="Straight Connector 5"/>
          <p:cNvCxnSpPr/>
          <p:nvPr userDrawn="1"/>
        </p:nvCxnSpPr>
        <p:spPr>
          <a:xfrm>
            <a:off x="608171" y="4077925"/>
            <a:ext cx="11356757" cy="0"/>
          </a:xfrm>
          <a:prstGeom prst="line">
            <a:avLst/>
          </a:prstGeom>
          <a:ln>
            <a:solidFill>
              <a:schemeClr val="tx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7" name="TextBox 6"/>
          <p:cNvSpPr txBox="1"/>
          <p:nvPr userDrawn="1"/>
        </p:nvSpPr>
        <p:spPr>
          <a:xfrm>
            <a:off x="193271" y="164177"/>
            <a:ext cx="3691466" cy="246221"/>
          </a:xfrm>
          <a:prstGeom prst="rect">
            <a:avLst/>
          </a:prstGeom>
          <a:noFill/>
        </p:spPr>
        <p:txBody>
          <a:bodyPr wrap="square" lIns="0" tIns="0" rIns="0" bIns="0" rtlCol="0" anchor="ctr">
            <a:spAutoFit/>
          </a:bodyPr>
          <a:lstStyle/>
          <a:p>
            <a:pPr algn="l"/>
            <a:r>
              <a:rPr lang="en-US" sz="1600" dirty="0" smtClean="0">
                <a:solidFill>
                  <a:schemeClr val="tx1">
                    <a:lumMod val="75000"/>
                    <a:lumOff val="25000"/>
                    <a:alpha val="99000"/>
                  </a:schemeClr>
                </a:solidFill>
                <a:latin typeface="Segoe UI" panose="020B0502040204020203" pitchFamily="34" charset="0"/>
                <a:cs typeface="Segoe UI" panose="020B0502040204020203" pitchFamily="34" charset="0"/>
              </a:rPr>
              <a:t>Microsoft</a:t>
            </a:r>
            <a:r>
              <a:rPr lang="en-US" sz="1600" baseline="0" dirty="0" smtClean="0">
                <a:solidFill>
                  <a:schemeClr val="tx1">
                    <a:lumMod val="75000"/>
                    <a:lumOff val="25000"/>
                    <a:alpha val="99000"/>
                  </a:schemeClr>
                </a:solidFill>
                <a:latin typeface="Segoe UI" panose="020B0502040204020203" pitchFamily="34" charset="0"/>
                <a:cs typeface="Segoe UI" panose="020B0502040204020203" pitchFamily="34" charset="0"/>
              </a:rPr>
              <a:t> Virtual Academy</a:t>
            </a:r>
            <a:endParaRPr lang="en-US" sz="1600" dirty="0" smtClean="0">
              <a:solidFill>
                <a:schemeClr val="tx1">
                  <a:lumMod val="75000"/>
                  <a:lumOff val="25000"/>
                  <a:alpha val="99000"/>
                </a:schemeClr>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823260024"/>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7134359"/>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3393"/>
          </a:xfrm>
        </p:spPr>
        <p:txBody>
          <a:bodyPr wrap="square">
            <a:spAutoFit/>
          </a:bodyPr>
          <a:lstStyle>
            <a:lvl1pPr marL="0" indent="0">
              <a:spcBef>
                <a:spcPts val="1200"/>
              </a:spcBef>
              <a:buClr>
                <a:schemeClr val="tx1"/>
              </a:buClr>
              <a:buFont typeface="Wingdings" pitchFamily="2" charset="2"/>
              <a:buNone/>
              <a:defRPr sz="3137"/>
            </a:lvl1pPr>
            <a:lvl2pPr marL="0" indent="0">
              <a:buNone/>
              <a:defRPr sz="2353"/>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3393"/>
          </a:xfrm>
        </p:spPr>
        <p:txBody>
          <a:bodyPr wrap="square">
            <a:spAutoFit/>
          </a:bodyPr>
          <a:lstStyle>
            <a:lvl1pPr marL="0" indent="0">
              <a:spcBef>
                <a:spcPts val="1200"/>
              </a:spcBef>
              <a:buClr>
                <a:schemeClr val="tx1"/>
              </a:buClr>
              <a:buFont typeface="Wingdings" pitchFamily="2" charset="2"/>
              <a:buNone/>
              <a:defRPr sz="3137"/>
            </a:lvl1pPr>
            <a:lvl2pPr marL="0" indent="0">
              <a:buNone/>
              <a:defRPr sz="2353"/>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27484613"/>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87495764"/>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730229465"/>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423926889"/>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40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980626490"/>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39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050541977"/>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38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3161977"/>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37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734807114"/>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6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04673379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Click to edit Master title style</a:t>
            </a:r>
            <a:endParaRPr lang="en-US" dirty="0"/>
          </a:p>
        </p:txBody>
      </p:sp>
      <p:sp>
        <p:nvSpPr>
          <p:cNvPr id="6" name="Content Placeholder 5"/>
          <p:cNvSpPr>
            <a:spLocks noGrp="1"/>
          </p:cNvSpPr>
          <p:nvPr>
            <p:ph sz="quarter" idx="10"/>
          </p:nvPr>
        </p:nvSpPr>
        <p:spPr>
          <a:xfrm>
            <a:off x="379413" y="1388226"/>
            <a:ext cx="11525250" cy="5290388"/>
          </a:xfrm>
          <a:prstGeom prst="rect">
            <a:avLst/>
          </a:prstGeom>
        </p:spPr>
        <p:txBody>
          <a:bodyPr/>
          <a:lstStyle>
            <a:lvl1pPr>
              <a:spcBef>
                <a:spcPts val="1400"/>
              </a:spcBef>
              <a:defRPr b="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607745834"/>
      </p:ext>
    </p:extLst>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5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662987799"/>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34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695507759"/>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33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855636011"/>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3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735688943"/>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3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694934095"/>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29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635465484"/>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28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751303252"/>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24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132124499"/>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2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383659071"/>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8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59680058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8" name="Content Placeholder 3"/>
          <p:cNvSpPr>
            <a:spLocks noGrp="1"/>
          </p:cNvSpPr>
          <p:nvPr>
            <p:ph sz="half" idx="2"/>
          </p:nvPr>
        </p:nvSpPr>
        <p:spPr>
          <a:xfrm>
            <a:off x="379511" y="1371601"/>
            <a:ext cx="5616915" cy="4953001"/>
          </a:xfrm>
          <a:prstGeom prst="rect">
            <a:avLst/>
          </a:prstGeom>
        </p:spPr>
        <p:txBody>
          <a:bodyPr>
            <a:normAutofit/>
          </a:bodyPr>
          <a:lstStyle>
            <a:lvl1pPr>
              <a:defRPr sz="3200"/>
            </a:lvl1pPr>
            <a:lvl2pPr>
              <a:defRPr sz="2800"/>
            </a:lvl2pPr>
            <a:lvl3pPr>
              <a:defRPr sz="2400"/>
            </a:lvl3pPr>
            <a:lvl4pPr>
              <a:defRPr sz="2000"/>
            </a:lvl4pPr>
            <a:lvl5pPr>
              <a:defRPr sz="20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Content Placeholder 5"/>
          <p:cNvSpPr>
            <a:spLocks noGrp="1"/>
          </p:cNvSpPr>
          <p:nvPr>
            <p:ph sz="quarter" idx="4"/>
          </p:nvPr>
        </p:nvSpPr>
        <p:spPr>
          <a:xfrm>
            <a:off x="6275742" y="1371601"/>
            <a:ext cx="5619121" cy="4953001"/>
          </a:xfrm>
          <a:prstGeom prst="rect">
            <a:avLst/>
          </a:prstGeom>
        </p:spPr>
        <p:txBody>
          <a:bodyPr>
            <a:normAutofit/>
          </a:bodyPr>
          <a:lstStyle>
            <a:lvl1pPr>
              <a:defRPr sz="3200"/>
            </a:lvl1pPr>
            <a:lvl2pPr>
              <a:defRPr sz="2800"/>
            </a:lvl2pPr>
            <a:lvl3pPr>
              <a:defRPr sz="2400"/>
            </a:lvl3pPr>
            <a:lvl4pPr>
              <a:defRPr sz="2000"/>
            </a:lvl4pPr>
            <a:lvl5pPr>
              <a:defRPr sz="20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199461456"/>
      </p:ext>
    </p:extLst>
  </p:cSld>
  <p:clrMapOvr>
    <a:masterClrMapping/>
  </p:clrMapOvr>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7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969003213"/>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6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733669304"/>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5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023697357"/>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4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45567651"/>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3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799025137"/>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719270924"/>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899047094"/>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0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89341504"/>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9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576585856"/>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8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7124442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79511" y="1330656"/>
            <a:ext cx="5616915" cy="639762"/>
          </a:xfrm>
          <a:prstGeom prst="rect">
            <a:avLst/>
          </a:prstGeom>
          <a:solidFill>
            <a:srgbClr val="86C400"/>
          </a:solidFill>
        </p:spPr>
        <p:txBody>
          <a:bodyPr anchor="b">
            <a:normAutofit/>
          </a:bodyPr>
          <a:lstStyle>
            <a:lvl1pPr marL="0" indent="0">
              <a:buNone/>
              <a:defRPr sz="3200" b="1">
                <a:solidFill>
                  <a:schemeClr val="bg1"/>
                </a:solidFill>
                <a:effectLst/>
              </a:defRPr>
            </a:lvl1pPr>
            <a:lvl2pPr marL="457044" indent="0">
              <a:buNone/>
              <a:defRPr sz="2000" b="1"/>
            </a:lvl2pPr>
            <a:lvl3pPr marL="914088" indent="0">
              <a:buNone/>
              <a:defRPr sz="1800" b="1"/>
            </a:lvl3pPr>
            <a:lvl4pPr marL="1371133" indent="0">
              <a:buNone/>
              <a:defRPr sz="1600" b="1"/>
            </a:lvl4pPr>
            <a:lvl5pPr marL="1828178" indent="0">
              <a:buNone/>
              <a:defRPr sz="1600" b="1"/>
            </a:lvl5pPr>
            <a:lvl6pPr marL="2285222" indent="0">
              <a:buNone/>
              <a:defRPr sz="1600" b="1"/>
            </a:lvl6pPr>
            <a:lvl7pPr marL="2742267" indent="0">
              <a:buNone/>
              <a:defRPr sz="1600" b="1"/>
            </a:lvl7pPr>
            <a:lvl8pPr marL="3199311" indent="0">
              <a:buNone/>
              <a:defRPr sz="1600" b="1"/>
            </a:lvl8pPr>
            <a:lvl9pPr marL="3656358"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379511" y="1981200"/>
            <a:ext cx="5616915" cy="4648200"/>
          </a:xfrm>
          <a:prstGeom prst="rect">
            <a:avLst/>
          </a:prstGeom>
        </p:spPr>
        <p:txBody>
          <a:bodyPr/>
          <a:lstStyle>
            <a:lvl1pPr>
              <a:defRPr sz="2800"/>
            </a:lvl1pPr>
            <a:lvl2pPr>
              <a:defRPr sz="24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6345807" y="1330656"/>
            <a:ext cx="5619121" cy="639762"/>
          </a:xfrm>
          <a:prstGeom prst="rect">
            <a:avLst/>
          </a:prstGeom>
          <a:solidFill>
            <a:srgbClr val="1F497D"/>
          </a:solidFill>
        </p:spPr>
        <p:txBody>
          <a:bodyPr anchor="b">
            <a:normAutofit/>
          </a:bodyPr>
          <a:lstStyle>
            <a:lvl1pPr marL="0" indent="0">
              <a:buNone/>
              <a:defRPr sz="3200" b="1">
                <a:solidFill>
                  <a:schemeClr val="bg1"/>
                </a:solidFill>
                <a:effectLst/>
              </a:defRPr>
            </a:lvl1pPr>
            <a:lvl2pPr marL="457044" indent="0">
              <a:buNone/>
              <a:defRPr sz="2000" b="1"/>
            </a:lvl2pPr>
            <a:lvl3pPr marL="914088" indent="0">
              <a:buNone/>
              <a:defRPr sz="1800" b="1"/>
            </a:lvl3pPr>
            <a:lvl4pPr marL="1371133" indent="0">
              <a:buNone/>
              <a:defRPr sz="1600" b="1"/>
            </a:lvl4pPr>
            <a:lvl5pPr marL="1828178" indent="0">
              <a:buNone/>
              <a:defRPr sz="1600" b="1"/>
            </a:lvl5pPr>
            <a:lvl6pPr marL="2285222" indent="0">
              <a:buNone/>
              <a:defRPr sz="1600" b="1"/>
            </a:lvl6pPr>
            <a:lvl7pPr marL="2742267" indent="0">
              <a:buNone/>
              <a:defRPr sz="1600" b="1"/>
            </a:lvl7pPr>
            <a:lvl8pPr marL="3199311" indent="0">
              <a:buNone/>
              <a:defRPr sz="1600" b="1"/>
            </a:lvl8pPr>
            <a:lvl9pPr marL="3656358" indent="0">
              <a:buNone/>
              <a:defRPr sz="1600" b="1"/>
            </a:lvl9pPr>
          </a:lstStyle>
          <a:p>
            <a:pPr lvl="0"/>
            <a:r>
              <a:rPr lang="en-US" dirty="0" smtClean="0"/>
              <a:t>Click to edit Master text styles</a:t>
            </a:r>
          </a:p>
        </p:txBody>
      </p:sp>
      <p:sp>
        <p:nvSpPr>
          <p:cNvPr id="6" name="Content Placeholder 5"/>
          <p:cNvSpPr>
            <a:spLocks noGrp="1"/>
          </p:cNvSpPr>
          <p:nvPr>
            <p:ph sz="quarter" idx="4"/>
          </p:nvPr>
        </p:nvSpPr>
        <p:spPr>
          <a:xfrm>
            <a:off x="6345807" y="1981200"/>
            <a:ext cx="5619121" cy="4648200"/>
          </a:xfrm>
          <a:prstGeom prst="rect">
            <a:avLst/>
          </a:prstGeom>
        </p:spPr>
        <p:txBody>
          <a:bodyPr/>
          <a:lstStyle>
            <a:lvl1pPr>
              <a:defRPr sz="2800"/>
            </a:lvl1pPr>
            <a:lvl2pPr>
              <a:defRPr sz="24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669021601"/>
      </p:ext>
    </p:extLst>
  </p:cSld>
  <p:clrMapOvr>
    <a:masterClrMapping/>
  </p:clrMapOvr>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7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974815082"/>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6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885588289"/>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897768497"/>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080530063"/>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093533189"/>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079784" y="2906011"/>
            <a:ext cx="10034748" cy="899665"/>
          </a:xfrm>
        </p:spPr>
        <p:txBody>
          <a:bodyPr anchor="ctr" anchorCtr="0"/>
          <a:lstStyle>
            <a:lvl1pPr algn="l">
              <a:defRPr>
                <a:gradFill>
                  <a:gsLst>
                    <a:gs pos="1250">
                      <a:schemeClr val="tx1"/>
                    </a:gs>
                    <a:gs pos="100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2023365469"/>
      </p:ext>
    </p:extLst>
  </p:cSld>
  <p:clrMapOvr>
    <a:masterClrMapping/>
  </p:clrMapOvr>
  <p:transition>
    <p:fade/>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1186356"/>
            <a:ext cx="8964248" cy="1158793"/>
          </a:xfrm>
          <a:noFill/>
        </p:spPr>
        <p:txBody>
          <a:bodyPr wrap="square" tIns="91440" bIns="91440" anchor="t" anchorCtr="0">
            <a:spAutoFit/>
          </a:bodyPr>
          <a:lstStyle>
            <a:lvl1pPr>
              <a:defRPr sz="7058" spc="-98" baseline="0">
                <a:gradFill>
                  <a:gsLst>
                    <a:gs pos="6195">
                      <a:schemeClr val="tx1"/>
                    </a:gs>
                    <a:gs pos="24779">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8964247" cy="724246"/>
          </a:xfrm>
          <a:noFill/>
        </p:spPr>
        <p:txBody>
          <a:bodyPr wrap="square" lIns="182880" tIns="146304" rIns="182880" bIns="146304">
            <a:spAutoFit/>
          </a:bodyPr>
          <a:lstStyle>
            <a:lvl1pPr marL="0" indent="0">
              <a:spcBef>
                <a:spcPts val="0"/>
              </a:spcBef>
              <a:buNone/>
              <a:defRPr sz="3137" spc="0" baseline="0">
                <a:gradFill>
                  <a:gsLst>
                    <a:gs pos="6195">
                      <a:schemeClr val="tx1"/>
                    </a:gs>
                    <a:gs pos="24779">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8536681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964247"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6146137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5818255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rgbClr val="50505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21239">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50212116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67839895"/>
      </p:ext>
    </p:extLst>
  </p:cSld>
  <p:clrMapOvr>
    <a:masterClrMapping/>
  </p:clrMapOvr>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50-50 Right Photo Layou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dpi="0" rotWithShape="1">
            <a:blip r:embed="rId2"/>
            <a:srcRect/>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Drag picture to placeholder or click icon to add</a:t>
            </a:r>
            <a:endParaRPr lang="en-US" dirty="0"/>
          </a:p>
        </p:txBody>
      </p:sp>
    </p:spTree>
    <p:extLst>
      <p:ext uri="{BB962C8B-B14F-4D97-AF65-F5344CB8AC3E}">
        <p14:creationId xmlns:p14="http://schemas.microsoft.com/office/powerpoint/2010/main" val="211913387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83897876"/>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364369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nk Accent Color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230655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25102402"/>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rgbClr val="505050"/>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17965704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4639921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8541262"/>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5_Blank Color 1 Layout">
    <p:spTree>
      <p:nvGrpSpPr>
        <p:cNvPr id="1" name=""/>
        <p:cNvGrpSpPr/>
        <p:nvPr/>
      </p:nvGrpSpPr>
      <p:grpSpPr>
        <a:xfrm>
          <a:off x="0" y="0"/>
          <a:ext cx="0" cy="0"/>
          <a:chOff x="0" y="0"/>
          <a:chExt cx="0" cy="0"/>
        </a:xfrm>
      </p:grpSpPr>
      <p:sp>
        <p:nvSpPr>
          <p:cNvPr id="6" name="top right small rectangle"/>
          <p:cNvSpPr/>
          <p:nvPr userDrawn="1"/>
        </p:nvSpPr>
        <p:spPr bwMode="auto">
          <a:xfrm>
            <a:off x="0" y="0"/>
            <a:ext cx="12192000" cy="6858000"/>
          </a:xfrm>
          <a:prstGeom prst="rect">
            <a:avLst/>
          </a:prstGeom>
          <a:solidFill>
            <a:srgbClr val="002050"/>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04" tIns="45703" rIns="91404" bIns="45703" numCol="1"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1" name="Rectangle 2"/>
          <p:cNvSpPr>
            <a:spLocks noChangeArrowheads="1"/>
          </p:cNvSpPr>
          <p:nvPr userDrawn="1"/>
        </p:nvSpPr>
        <p:spPr bwMode="auto">
          <a:xfrm>
            <a:off x="530087" y="5960743"/>
            <a:ext cx="11078818" cy="738664"/>
          </a:xfrm>
          <a:prstGeom prst="rect">
            <a:avLst/>
          </a:prstGeom>
          <a:noFill/>
          <a:ln w="9525">
            <a:noFill/>
            <a:miter lim="800000"/>
            <a:headEnd/>
            <a:tailEnd/>
          </a:ln>
        </p:spPr>
        <p:txBody>
          <a:bodyPr wrap="square">
            <a:spAutoFit/>
          </a:bodyPr>
          <a:lstStyle/>
          <a:p>
            <a:pPr marL="0" lvl="1" defTabSz="914088">
              <a:defRPr/>
            </a:pPr>
            <a:r>
              <a:rPr lang="en-US" sz="1050" dirty="0">
                <a:solidFill>
                  <a:schemeClr val="bg1">
                    <a:lumMod val="85000"/>
                  </a:schemeClr>
                </a:solidFill>
              </a:rPr>
              <a:t>©</a:t>
            </a:r>
            <a:r>
              <a:rPr lang="en-US" sz="1050" dirty="0" smtClean="0">
                <a:solidFill>
                  <a:schemeClr val="bg1">
                    <a:lumMod val="85000"/>
                  </a:schemeClr>
                </a:solidFill>
              </a:rPr>
              <a:t>2014 </a:t>
            </a:r>
            <a:r>
              <a:rPr lang="en-US" sz="1050" dirty="0">
                <a:solidFill>
                  <a:schemeClr val="bg1">
                    <a:lumMod val="85000"/>
                  </a:schemeClr>
                </a:solidFill>
              </a:rPr>
              <a:t>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l="9719"/>
          <a:stretch/>
        </p:blipFill>
        <p:spPr>
          <a:xfrm>
            <a:off x="530087" y="2940117"/>
            <a:ext cx="5473148" cy="2229412"/>
          </a:xfrm>
          <a:prstGeom prst="rect">
            <a:avLst/>
          </a:prstGeom>
        </p:spPr>
      </p:pic>
    </p:spTree>
    <p:extLst>
      <p:ext uri="{BB962C8B-B14F-4D97-AF65-F5344CB8AC3E}">
        <p14:creationId xmlns:p14="http://schemas.microsoft.com/office/powerpoint/2010/main" val="26678372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4892" y="481158"/>
            <a:ext cx="1408078" cy="300619"/>
          </a:xfrm>
          <a:prstGeom prst="rect">
            <a:avLst/>
          </a:prstGeom>
        </p:spPr>
      </p:pic>
      <p:sp>
        <p:nvSpPr>
          <p:cNvPr id="12" name="Freeform 11"/>
          <p:cNvSpPr>
            <a:spLocks noEditPoints="1"/>
          </p:cNvSpPr>
          <p:nvPr userDrawn="1"/>
        </p:nvSpPr>
        <p:spPr bwMode="black">
          <a:xfrm>
            <a:off x="2095548" y="2425049"/>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00BCF2"/>
          </a:solidFill>
          <a:ln>
            <a:noFill/>
          </a:ln>
        </p:spPr>
        <p:txBody>
          <a:bodyPr vert="horz" wrap="square" lIns="89642" tIns="44821" rIns="89642" bIns="44821" numCol="1" anchor="t" anchorCtr="0" compatLnSpc="1">
            <a:prstTxWarp prst="textNoShape">
              <a:avLst/>
            </a:prstTxWarp>
          </a:bodyPr>
          <a:lstStyle/>
          <a:p>
            <a:endParaRPr lang="en-US" sz="1765"/>
          </a:p>
        </p:txBody>
      </p:sp>
    </p:spTree>
    <p:extLst>
      <p:ext uri="{BB962C8B-B14F-4D97-AF65-F5344CB8AC3E}">
        <p14:creationId xmlns:p14="http://schemas.microsoft.com/office/powerpoint/2010/main" val="443856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1.xml"/><Relationship Id="rId14" Type="http://schemas.openxmlformats.org/officeDocument/2006/relationships/slideLayout" Target="../slideLayouts/slideLayout22.xml"/><Relationship Id="rId15" Type="http://schemas.openxmlformats.org/officeDocument/2006/relationships/slideLayout" Target="../slideLayouts/slideLayout23.xml"/><Relationship Id="rId16" Type="http://schemas.openxmlformats.org/officeDocument/2006/relationships/slideLayout" Target="../slideLayouts/slideLayout24.xml"/><Relationship Id="rId17" Type="http://schemas.openxmlformats.org/officeDocument/2006/relationships/slideLayout" Target="../slideLayouts/slideLayout25.xml"/><Relationship Id="rId18" Type="http://schemas.openxmlformats.org/officeDocument/2006/relationships/slideLayout" Target="../slideLayouts/slideLayout26.xml"/><Relationship Id="rId19" Type="http://schemas.openxmlformats.org/officeDocument/2006/relationships/slideLayout" Target="../slideLayouts/slideLayout27.xml"/><Relationship Id="rId50" Type="http://schemas.openxmlformats.org/officeDocument/2006/relationships/slideLayout" Target="../slideLayouts/slideLayout58.xml"/><Relationship Id="rId51" Type="http://schemas.openxmlformats.org/officeDocument/2006/relationships/slideLayout" Target="../slideLayouts/slideLayout59.xml"/><Relationship Id="rId52" Type="http://schemas.openxmlformats.org/officeDocument/2006/relationships/slideLayout" Target="../slideLayouts/slideLayout60.xml"/><Relationship Id="rId53" Type="http://schemas.openxmlformats.org/officeDocument/2006/relationships/slideLayout" Target="../slideLayouts/slideLayout61.xml"/><Relationship Id="rId54" Type="http://schemas.openxmlformats.org/officeDocument/2006/relationships/slideLayout" Target="../slideLayouts/slideLayout62.xml"/><Relationship Id="rId55" Type="http://schemas.openxmlformats.org/officeDocument/2006/relationships/slideLayout" Target="../slideLayouts/slideLayout63.xml"/><Relationship Id="rId56" Type="http://schemas.openxmlformats.org/officeDocument/2006/relationships/slideLayout" Target="../slideLayouts/slideLayout64.xml"/><Relationship Id="rId57" Type="http://schemas.openxmlformats.org/officeDocument/2006/relationships/slideLayout" Target="../slideLayouts/slideLayout65.xml"/><Relationship Id="rId58" Type="http://schemas.openxmlformats.org/officeDocument/2006/relationships/slideLayout" Target="../slideLayouts/slideLayout66.xml"/><Relationship Id="rId59" Type="http://schemas.openxmlformats.org/officeDocument/2006/relationships/theme" Target="../theme/theme2.xml"/><Relationship Id="rId40" Type="http://schemas.openxmlformats.org/officeDocument/2006/relationships/slideLayout" Target="../slideLayouts/slideLayout48.xml"/><Relationship Id="rId41" Type="http://schemas.openxmlformats.org/officeDocument/2006/relationships/slideLayout" Target="../slideLayouts/slideLayout49.xml"/><Relationship Id="rId42" Type="http://schemas.openxmlformats.org/officeDocument/2006/relationships/slideLayout" Target="../slideLayouts/slideLayout50.xml"/><Relationship Id="rId43" Type="http://schemas.openxmlformats.org/officeDocument/2006/relationships/slideLayout" Target="../slideLayouts/slideLayout51.xml"/><Relationship Id="rId44" Type="http://schemas.openxmlformats.org/officeDocument/2006/relationships/slideLayout" Target="../slideLayouts/slideLayout52.xml"/><Relationship Id="rId45" Type="http://schemas.openxmlformats.org/officeDocument/2006/relationships/slideLayout" Target="../slideLayouts/slideLayout53.xml"/><Relationship Id="rId46" Type="http://schemas.openxmlformats.org/officeDocument/2006/relationships/slideLayout" Target="../slideLayouts/slideLayout54.xml"/><Relationship Id="rId47" Type="http://schemas.openxmlformats.org/officeDocument/2006/relationships/slideLayout" Target="../slideLayouts/slideLayout55.xml"/><Relationship Id="rId48" Type="http://schemas.openxmlformats.org/officeDocument/2006/relationships/slideLayout" Target="../slideLayouts/slideLayout56.xml"/><Relationship Id="rId49" Type="http://schemas.openxmlformats.org/officeDocument/2006/relationships/slideLayout" Target="../slideLayouts/slideLayout57.xml"/><Relationship Id="rId1" Type="http://schemas.openxmlformats.org/officeDocument/2006/relationships/slideLayout" Target="../slideLayouts/slideLayout9.xml"/><Relationship Id="rId2" Type="http://schemas.openxmlformats.org/officeDocument/2006/relationships/slideLayout" Target="../slideLayouts/slideLayout10.xml"/><Relationship Id="rId3" Type="http://schemas.openxmlformats.org/officeDocument/2006/relationships/slideLayout" Target="../slideLayouts/slideLayout11.xml"/><Relationship Id="rId4" Type="http://schemas.openxmlformats.org/officeDocument/2006/relationships/slideLayout" Target="../slideLayouts/slideLayout12.xml"/><Relationship Id="rId5" Type="http://schemas.openxmlformats.org/officeDocument/2006/relationships/slideLayout" Target="../slideLayouts/slideLayout13.xml"/><Relationship Id="rId6" Type="http://schemas.openxmlformats.org/officeDocument/2006/relationships/slideLayout" Target="../slideLayouts/slideLayout14.xml"/><Relationship Id="rId7" Type="http://schemas.openxmlformats.org/officeDocument/2006/relationships/slideLayout" Target="../slideLayouts/slideLayout15.xml"/><Relationship Id="rId8" Type="http://schemas.openxmlformats.org/officeDocument/2006/relationships/slideLayout" Target="../slideLayouts/slideLayout16.xml"/><Relationship Id="rId9" Type="http://schemas.openxmlformats.org/officeDocument/2006/relationships/slideLayout" Target="../slideLayouts/slideLayout17.xml"/><Relationship Id="rId30" Type="http://schemas.openxmlformats.org/officeDocument/2006/relationships/slideLayout" Target="../slideLayouts/slideLayout38.xml"/><Relationship Id="rId31" Type="http://schemas.openxmlformats.org/officeDocument/2006/relationships/slideLayout" Target="../slideLayouts/slideLayout39.xml"/><Relationship Id="rId32" Type="http://schemas.openxmlformats.org/officeDocument/2006/relationships/slideLayout" Target="../slideLayouts/slideLayout40.xml"/><Relationship Id="rId33" Type="http://schemas.openxmlformats.org/officeDocument/2006/relationships/slideLayout" Target="../slideLayouts/slideLayout41.xml"/><Relationship Id="rId34" Type="http://schemas.openxmlformats.org/officeDocument/2006/relationships/slideLayout" Target="../slideLayouts/slideLayout42.xml"/><Relationship Id="rId35" Type="http://schemas.openxmlformats.org/officeDocument/2006/relationships/slideLayout" Target="../slideLayouts/slideLayout43.xml"/><Relationship Id="rId36" Type="http://schemas.openxmlformats.org/officeDocument/2006/relationships/slideLayout" Target="../slideLayouts/slideLayout44.xml"/><Relationship Id="rId37" Type="http://schemas.openxmlformats.org/officeDocument/2006/relationships/slideLayout" Target="../slideLayouts/slideLayout45.xml"/><Relationship Id="rId38" Type="http://schemas.openxmlformats.org/officeDocument/2006/relationships/slideLayout" Target="../slideLayouts/slideLayout46.xml"/><Relationship Id="rId39" Type="http://schemas.openxmlformats.org/officeDocument/2006/relationships/slideLayout" Target="../slideLayouts/slideLayout47.xml"/><Relationship Id="rId20" Type="http://schemas.openxmlformats.org/officeDocument/2006/relationships/slideLayout" Target="../slideLayouts/slideLayout28.xml"/><Relationship Id="rId21" Type="http://schemas.openxmlformats.org/officeDocument/2006/relationships/slideLayout" Target="../slideLayouts/slideLayout29.xml"/><Relationship Id="rId22" Type="http://schemas.openxmlformats.org/officeDocument/2006/relationships/slideLayout" Target="../slideLayouts/slideLayout30.xml"/><Relationship Id="rId23" Type="http://schemas.openxmlformats.org/officeDocument/2006/relationships/slideLayout" Target="../slideLayouts/slideLayout31.xml"/><Relationship Id="rId24" Type="http://schemas.openxmlformats.org/officeDocument/2006/relationships/slideLayout" Target="../slideLayouts/slideLayout32.xml"/><Relationship Id="rId25" Type="http://schemas.openxmlformats.org/officeDocument/2006/relationships/slideLayout" Target="../slideLayouts/slideLayout33.xml"/><Relationship Id="rId26" Type="http://schemas.openxmlformats.org/officeDocument/2006/relationships/slideLayout" Target="../slideLayouts/slideLayout34.xml"/><Relationship Id="rId27" Type="http://schemas.openxmlformats.org/officeDocument/2006/relationships/slideLayout" Target="../slideLayouts/slideLayout35.xml"/><Relationship Id="rId28" Type="http://schemas.openxmlformats.org/officeDocument/2006/relationships/slideLayout" Target="../slideLayouts/slideLayout36.xml"/><Relationship Id="rId29" Type="http://schemas.openxmlformats.org/officeDocument/2006/relationships/slideLayout" Target="../slideLayouts/slideLayout37.xml"/><Relationship Id="rId10" Type="http://schemas.openxmlformats.org/officeDocument/2006/relationships/slideLayout" Target="../slideLayouts/slideLayout18.xml"/><Relationship Id="rId11" Type="http://schemas.openxmlformats.org/officeDocument/2006/relationships/slideLayout" Target="../slideLayouts/slideLayout19.xml"/><Relationship Id="rId12"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 name="Title Placeholder 9"/>
          <p:cNvSpPr>
            <a:spLocks noGrp="1"/>
          </p:cNvSpPr>
          <p:nvPr>
            <p:ph type="title"/>
          </p:nvPr>
        </p:nvSpPr>
        <p:spPr>
          <a:xfrm>
            <a:off x="379514" y="182215"/>
            <a:ext cx="11524432" cy="1063487"/>
          </a:xfrm>
          <a:prstGeom prst="rect">
            <a:avLst/>
          </a:prstGeom>
        </p:spPr>
        <p:txBody>
          <a:bodyPr vert="horz" lIns="91409" tIns="45705" rIns="91409" bIns="45705" rtlCol="0" anchor="t" anchorCtr="0">
            <a:normAutofit/>
          </a:bodyPr>
          <a:lstStyle/>
          <a:p>
            <a:r>
              <a:rPr lang="en-US" dirty="0" smtClean="0"/>
              <a:t>Click to edit Master title style</a:t>
            </a:r>
            <a:endParaRPr lang="en-US" dirty="0"/>
          </a:p>
        </p:txBody>
      </p:sp>
    </p:spTree>
    <p:extLst>
      <p:ext uri="{BB962C8B-B14F-4D97-AF65-F5344CB8AC3E}">
        <p14:creationId xmlns:p14="http://schemas.microsoft.com/office/powerpoint/2010/main" val="3118783959"/>
      </p:ext>
    </p:extLst>
  </p:cSld>
  <p:clrMap bg1="lt1" tx1="dk1" bg2="lt2" tx2="dk2" accent1="accent1" accent2="accent2" accent3="accent3" accent4="accent4" accent5="accent5" accent6="accent6" hlink="hlink" folHlink="folHlink"/>
  <p:sldLayoutIdLst>
    <p:sldLayoutId id="2147483661" r:id="rId1"/>
    <p:sldLayoutId id="2147483667" r:id="rId2"/>
    <p:sldLayoutId id="2147483663" r:id="rId3"/>
    <p:sldLayoutId id="2147483664" r:id="rId4"/>
    <p:sldLayoutId id="2147483665" r:id="rId5"/>
    <p:sldLayoutId id="2147483666" r:id="rId6"/>
    <p:sldLayoutId id="2147483668" r:id="rId7"/>
    <p:sldLayoutId id="2147483669" r:id="rId8"/>
  </p:sldLayoutIdLst>
  <p:timing>
    <p:tnLst>
      <p:par>
        <p:cTn id="1" dur="indefinite" restart="never" nodeType="tmRoot"/>
      </p:par>
    </p:tnLst>
  </p:timing>
  <p:txStyles>
    <p:titleStyle>
      <a:lvl1pPr algn="l" defTabSz="914088" rtl="0" eaLnBrk="1" latinLnBrk="0" hangingPunct="1">
        <a:lnSpc>
          <a:spcPct val="80000"/>
        </a:lnSpc>
        <a:spcBef>
          <a:spcPct val="0"/>
        </a:spcBef>
        <a:buNone/>
        <a:defRPr sz="4400" kern="120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p:titleStyle>
    <p:bodyStyle>
      <a:lvl1pPr marL="342783" indent="-342783" algn="l" defTabSz="914088" rtl="0" eaLnBrk="1" latinLnBrk="0" hangingPunct="1">
        <a:spcBef>
          <a:spcPts val="1200"/>
        </a:spcBef>
        <a:buFont typeface="Arial" pitchFamily="34" charset="0"/>
        <a:buChar char="•"/>
        <a:defRPr sz="3200" b="1"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088" rtl="0" eaLnBrk="1" latinLnBrk="0" hangingPunct="1">
        <a:defRPr sz="1800" kern="1200">
          <a:solidFill>
            <a:schemeClr val="tx1"/>
          </a:solidFill>
          <a:latin typeface="+mn-lt"/>
          <a:ea typeface="+mn-ea"/>
          <a:cs typeface="+mn-cs"/>
        </a:defRPr>
      </a:lvl1pPr>
      <a:lvl2pPr marL="457044" algn="l" defTabSz="914088" rtl="0" eaLnBrk="1" latinLnBrk="0" hangingPunct="1">
        <a:defRPr sz="1800" kern="1200">
          <a:solidFill>
            <a:schemeClr val="tx1"/>
          </a:solidFill>
          <a:latin typeface="+mn-lt"/>
          <a:ea typeface="+mn-ea"/>
          <a:cs typeface="+mn-cs"/>
        </a:defRPr>
      </a:lvl2pPr>
      <a:lvl3pPr marL="914088" algn="l" defTabSz="914088" rtl="0" eaLnBrk="1" latinLnBrk="0" hangingPunct="1">
        <a:defRPr sz="1800" kern="1200">
          <a:solidFill>
            <a:schemeClr val="tx1"/>
          </a:solidFill>
          <a:latin typeface="+mn-lt"/>
          <a:ea typeface="+mn-ea"/>
          <a:cs typeface="+mn-cs"/>
        </a:defRPr>
      </a:lvl3pPr>
      <a:lvl4pPr marL="1371133" algn="l" defTabSz="914088" rtl="0" eaLnBrk="1" latinLnBrk="0" hangingPunct="1">
        <a:defRPr sz="1800" kern="1200">
          <a:solidFill>
            <a:schemeClr val="tx1"/>
          </a:solidFill>
          <a:latin typeface="+mn-lt"/>
          <a:ea typeface="+mn-ea"/>
          <a:cs typeface="+mn-cs"/>
        </a:defRPr>
      </a:lvl4pPr>
      <a:lvl5pPr marL="1828178" algn="l" defTabSz="914088" rtl="0" eaLnBrk="1" latinLnBrk="0" hangingPunct="1">
        <a:defRPr sz="1800" kern="1200">
          <a:solidFill>
            <a:schemeClr val="tx1"/>
          </a:solidFill>
          <a:latin typeface="+mn-lt"/>
          <a:ea typeface="+mn-ea"/>
          <a:cs typeface="+mn-cs"/>
        </a:defRPr>
      </a:lvl5pPr>
      <a:lvl6pPr marL="2285222" algn="l" defTabSz="914088" rtl="0" eaLnBrk="1" latinLnBrk="0" hangingPunct="1">
        <a:defRPr sz="1800" kern="1200">
          <a:solidFill>
            <a:schemeClr val="tx1"/>
          </a:solidFill>
          <a:latin typeface="+mn-lt"/>
          <a:ea typeface="+mn-ea"/>
          <a:cs typeface="+mn-cs"/>
        </a:defRPr>
      </a:lvl6pPr>
      <a:lvl7pPr marL="2742267" algn="l" defTabSz="914088" rtl="0" eaLnBrk="1" latinLnBrk="0" hangingPunct="1">
        <a:defRPr sz="1800" kern="1200">
          <a:solidFill>
            <a:schemeClr val="tx1"/>
          </a:solidFill>
          <a:latin typeface="+mn-lt"/>
          <a:ea typeface="+mn-ea"/>
          <a:cs typeface="+mn-cs"/>
        </a:defRPr>
      </a:lvl7pPr>
      <a:lvl8pPr marL="3199311" algn="l" defTabSz="914088" rtl="0" eaLnBrk="1" latinLnBrk="0" hangingPunct="1">
        <a:defRPr sz="1800" kern="1200">
          <a:solidFill>
            <a:schemeClr val="tx1"/>
          </a:solidFill>
          <a:latin typeface="+mn-lt"/>
          <a:ea typeface="+mn-ea"/>
          <a:cs typeface="+mn-cs"/>
        </a:defRPr>
      </a:lvl8pPr>
      <a:lvl9pPr marL="3656358" algn="l" defTabSz="914088"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marL="336145" marR="0" lvl="0" indent="-336145" algn="l" defTabSz="914367" rtl="0" eaLnBrk="1" fontAlgn="auto" latinLnBrk="0" hangingPunct="1">
              <a:lnSpc>
                <a:spcPct val="90000"/>
              </a:lnSpc>
              <a:spcBef>
                <a:spcPct val="20000"/>
              </a:spcBef>
              <a:spcAft>
                <a:spcPts val="0"/>
              </a:spcAft>
              <a:buClrTx/>
              <a:buSzPct val="90000"/>
              <a:buFont typeface="Arial" pitchFamily="34" charset="0"/>
              <a:buChar char="•"/>
              <a:tabLst/>
            </a:pPr>
            <a:r>
              <a:rPr lang="en-US"/>
              <a:t>Click to edit Master text styles</a:t>
            </a:r>
          </a:p>
          <a:p>
            <a:pPr marL="336145" marR="0" lvl="1" indent="-336145" algn="l" defTabSz="914367" rtl="0" eaLnBrk="1" fontAlgn="auto" latinLnBrk="0" hangingPunct="1">
              <a:lnSpc>
                <a:spcPct val="90000"/>
              </a:lnSpc>
              <a:spcBef>
                <a:spcPct val="20000"/>
              </a:spcBef>
              <a:spcAft>
                <a:spcPts val="0"/>
              </a:spcAft>
              <a:buClrTx/>
              <a:buSzPct val="90000"/>
              <a:buFont typeface="Arial" pitchFamily="34" charset="0"/>
              <a:buChar char="•"/>
              <a:tabLst/>
            </a:pPr>
            <a:r>
              <a:rPr lang="en-US"/>
              <a:t>Second level</a:t>
            </a:r>
          </a:p>
          <a:p>
            <a:pPr marL="336145" marR="0" lvl="2" indent="-336145" algn="l" defTabSz="914367" rtl="0" eaLnBrk="1" fontAlgn="auto" latinLnBrk="0" hangingPunct="1">
              <a:lnSpc>
                <a:spcPct val="90000"/>
              </a:lnSpc>
              <a:spcBef>
                <a:spcPct val="20000"/>
              </a:spcBef>
              <a:spcAft>
                <a:spcPts val="0"/>
              </a:spcAft>
              <a:buClrTx/>
              <a:buSzPct val="90000"/>
              <a:buFont typeface="Arial" pitchFamily="34" charset="0"/>
              <a:buChar char="•"/>
              <a:tabLst/>
            </a:pPr>
            <a:r>
              <a:rPr lang="en-US"/>
              <a:t>Third level</a:t>
            </a:r>
          </a:p>
          <a:p>
            <a:pPr marL="336145" marR="0" lvl="3" indent="-336145" algn="l" defTabSz="914367" rtl="0" eaLnBrk="1" fontAlgn="auto" latinLnBrk="0" hangingPunct="1">
              <a:lnSpc>
                <a:spcPct val="90000"/>
              </a:lnSpc>
              <a:spcBef>
                <a:spcPct val="20000"/>
              </a:spcBef>
              <a:spcAft>
                <a:spcPts val="0"/>
              </a:spcAft>
              <a:buClrTx/>
              <a:buSzPct val="90000"/>
              <a:buFont typeface="Arial" pitchFamily="34" charset="0"/>
              <a:buChar char="•"/>
              <a:tabLst/>
            </a:pPr>
            <a:r>
              <a:rPr lang="en-US"/>
              <a:t>Fourth level</a:t>
            </a:r>
          </a:p>
          <a:p>
            <a:pPr marL="336145" marR="0" lvl="4" indent="-336145" algn="l" defTabSz="914367" rtl="0" eaLnBrk="1" fontAlgn="auto" latinLnBrk="0" hangingPunct="1">
              <a:lnSpc>
                <a:spcPct val="90000"/>
              </a:lnSpc>
              <a:spcBef>
                <a:spcPct val="20000"/>
              </a:spcBef>
              <a:spcAft>
                <a:spcPts val="0"/>
              </a:spcAft>
              <a:buClrTx/>
              <a:buSzPct val="90000"/>
              <a:buFont typeface="Arial" pitchFamily="34" charset="0"/>
              <a:buChar char="•"/>
              <a:tabLst/>
            </a:pPr>
            <a:r>
              <a:rPr lang="en-US"/>
              <a:t>Fifth level</a:t>
            </a:r>
            <a:endParaRPr lang="en-US" dirty="0"/>
          </a:p>
        </p:txBody>
      </p:sp>
      <p:grpSp>
        <p:nvGrpSpPr>
          <p:cNvPr id="42" name="Group 41"/>
          <p:cNvGrpSpPr/>
          <p:nvPr/>
        </p:nvGrpSpPr>
        <p:grpSpPr>
          <a:xfrm>
            <a:off x="12370907" y="8221"/>
            <a:ext cx="935478" cy="5646179"/>
            <a:chOff x="12618967" y="8385"/>
            <a:chExt cx="954236" cy="5758580"/>
          </a:xfrm>
        </p:grpSpPr>
        <p:grpSp>
          <p:nvGrpSpPr>
            <p:cNvPr id="43" name="Group 42"/>
            <p:cNvGrpSpPr/>
            <p:nvPr userDrawn="1"/>
          </p:nvGrpSpPr>
          <p:grpSpPr>
            <a:xfrm rot="5400000">
              <a:off x="11582059" y="1045293"/>
              <a:ext cx="2703052" cy="629236"/>
              <a:chOff x="1586734" y="4543426"/>
              <a:chExt cx="2703052" cy="629236"/>
            </a:xfrm>
          </p:grpSpPr>
          <p:sp>
            <p:nvSpPr>
              <p:cNvPr id="50" name="Rectangle 49"/>
              <p:cNvSpPr/>
              <p:nvPr userDrawn="1"/>
            </p:nvSpPr>
            <p:spPr bwMode="auto">
              <a:xfrm>
                <a:off x="2505456" y="4543427"/>
                <a:ext cx="869930" cy="289766"/>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49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Blue</a:t>
                </a:r>
              </a:p>
              <a:p>
                <a:pPr marL="0" marR="0" lvl="0" indent="0"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R:0 G:120 B:215</a:t>
                </a:r>
              </a:p>
            </p:txBody>
          </p:sp>
          <p:sp>
            <p:nvSpPr>
              <p:cNvPr id="51" name="Rectangle 50"/>
              <p:cNvSpPr/>
              <p:nvPr userDrawn="1"/>
            </p:nvSpPr>
            <p:spPr bwMode="auto">
              <a:xfrm>
                <a:off x="1586734" y="4543428"/>
                <a:ext cx="869930" cy="289766"/>
              </a:xfrm>
              <a:prstGeom prst="rect">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490" b="1" i="0" u="none" strike="noStrike" kern="0" cap="none" spc="0" normalizeH="0" baseline="0" noProof="0" dirty="0">
                    <a:ln>
                      <a:noFill/>
                    </a:ln>
                    <a:gradFill>
                      <a:gsLst>
                        <a:gs pos="28319">
                          <a:srgbClr val="505050"/>
                        </a:gs>
                        <a:gs pos="79000">
                          <a:srgbClr val="505050"/>
                        </a:gs>
                      </a:gsLst>
                      <a:lin ang="5400000" scaled="0"/>
                    </a:gradFill>
                    <a:effectLst/>
                    <a:uLnTx/>
                    <a:uFillTx/>
                    <a:latin typeface="Segoe UI"/>
                    <a:ea typeface="Segoe UI" pitchFamily="34" charset="0"/>
                    <a:cs typeface="Segoe UI" pitchFamily="34" charset="0"/>
                  </a:rPr>
                  <a:t>Cyan</a:t>
                </a:r>
              </a:p>
              <a:p>
                <a:pPr marL="0" marR="0" lvl="0" indent="0"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28319">
                          <a:srgbClr val="505050"/>
                        </a:gs>
                        <a:gs pos="79000">
                          <a:srgbClr val="505050"/>
                        </a:gs>
                      </a:gsLst>
                      <a:lin ang="5400000" scaled="0"/>
                    </a:gradFill>
                    <a:effectLst/>
                    <a:uLnTx/>
                    <a:uFillTx/>
                    <a:latin typeface="Segoe UI"/>
                    <a:ea typeface="Segoe UI" pitchFamily="34" charset="0"/>
                    <a:cs typeface="Segoe UI" pitchFamily="34" charset="0"/>
                  </a:rPr>
                  <a:t>R:0 G:188 B:242</a:t>
                </a:r>
              </a:p>
            </p:txBody>
          </p:sp>
          <p:sp>
            <p:nvSpPr>
              <p:cNvPr id="52" name="Rectangle 51"/>
              <p:cNvSpPr/>
              <p:nvPr userDrawn="1"/>
            </p:nvSpPr>
            <p:spPr bwMode="auto">
              <a:xfrm>
                <a:off x="1586734" y="4882896"/>
                <a:ext cx="869930" cy="289766"/>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490" b="1" i="0" u="none" strike="noStrike" kern="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Light Gray</a:t>
                </a:r>
              </a:p>
              <a:p>
                <a:pPr marL="0" marR="0" lvl="0" indent="0"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R:210 G:210 B:210</a:t>
                </a:r>
              </a:p>
            </p:txBody>
          </p:sp>
          <p:sp>
            <p:nvSpPr>
              <p:cNvPr id="53" name="Rectangle 52"/>
              <p:cNvSpPr/>
              <p:nvPr userDrawn="1"/>
            </p:nvSpPr>
            <p:spPr bwMode="auto">
              <a:xfrm>
                <a:off x="3419856" y="4543426"/>
                <a:ext cx="869930" cy="289766"/>
              </a:xfrm>
              <a:prstGeom prst="rect">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49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Blue</a:t>
                </a:r>
              </a:p>
              <a:p>
                <a:pPr marL="0" marR="0" lvl="0" indent="0"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R:0 G:32 B:80</a:t>
                </a:r>
              </a:p>
            </p:txBody>
          </p:sp>
          <p:sp>
            <p:nvSpPr>
              <p:cNvPr id="54" name="Rectangle 53"/>
              <p:cNvSpPr/>
              <p:nvPr userDrawn="1"/>
            </p:nvSpPr>
            <p:spPr bwMode="auto">
              <a:xfrm>
                <a:off x="3413144" y="4882896"/>
                <a:ext cx="869930" cy="289766"/>
              </a:xfrm>
              <a:prstGeom prst="rect">
                <a:avLst/>
              </a:prstGeom>
              <a:solidFill>
                <a:srgbClr val="32323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49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Gray</a:t>
                </a:r>
              </a:p>
              <a:p>
                <a:pPr marL="0" marR="0" lvl="0" indent="0"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R:50 G:50 B:50</a:t>
                </a:r>
              </a:p>
            </p:txBody>
          </p:sp>
          <p:sp>
            <p:nvSpPr>
              <p:cNvPr id="55" name="Rectangle 54"/>
              <p:cNvSpPr/>
              <p:nvPr userDrawn="1"/>
            </p:nvSpPr>
            <p:spPr bwMode="auto">
              <a:xfrm>
                <a:off x="2505456" y="4882895"/>
                <a:ext cx="869930" cy="289766"/>
              </a:xfrm>
              <a:prstGeom prst="rect">
                <a:avLst/>
              </a:prstGeom>
              <a:solidFill>
                <a:srgbClr val="737373"/>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49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Gray</a:t>
                </a:r>
              </a:p>
              <a:p>
                <a:pPr marL="0" marR="0" lvl="0" indent="0"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R:115 G:115 B:115</a:t>
                </a:r>
              </a:p>
            </p:txBody>
          </p:sp>
        </p:grpSp>
        <p:grpSp>
          <p:nvGrpSpPr>
            <p:cNvPr id="44" name="Group 43"/>
            <p:cNvGrpSpPr/>
            <p:nvPr userDrawn="1"/>
          </p:nvGrpSpPr>
          <p:grpSpPr>
            <a:xfrm rot="5400000">
              <a:off x="11412325" y="4270556"/>
              <a:ext cx="2703052" cy="289766"/>
              <a:chOff x="4476564" y="4543426"/>
              <a:chExt cx="2703052" cy="289766"/>
            </a:xfrm>
          </p:grpSpPr>
          <p:sp>
            <p:nvSpPr>
              <p:cNvPr id="47" name="Rectangle 46"/>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lvl="0" defTabSz="914102" fontAlgn="base">
                  <a:lnSpc>
                    <a:spcPct val="100000"/>
                  </a:lnSpc>
                  <a:spcBef>
                    <a:spcPct val="0"/>
                  </a:spcBef>
                  <a:spcAft>
                    <a:spcPct val="0"/>
                  </a:spcAft>
                </a:pPr>
                <a:r>
                  <a:rPr lang="en-US" sz="490" b="1" baseline="0" noProof="0" dirty="0">
                    <a:gradFill>
                      <a:gsLst>
                        <a:gs pos="0">
                          <a:srgbClr val="FFFFFF"/>
                        </a:gs>
                        <a:gs pos="100000">
                          <a:srgbClr val="FFFFFF"/>
                        </a:gs>
                      </a:gsLst>
                      <a:lin ang="5400000" scaled="0"/>
                    </a:gradFill>
                    <a:ea typeface="Segoe UI" pitchFamily="34" charset="0"/>
                    <a:cs typeface="Segoe UI" pitchFamily="34" charset="0"/>
                  </a:rPr>
                  <a:t>Purple</a:t>
                </a:r>
              </a:p>
              <a:p>
                <a:pPr lvl="0" defTabSz="914102" fontAlgn="base">
                  <a:lnSpc>
                    <a:spcPct val="100000"/>
                  </a:lnSpc>
                  <a:spcBef>
                    <a:spcPct val="0"/>
                  </a:spcBef>
                  <a:spcAft>
                    <a:spcPct val="0"/>
                  </a:spcAft>
                </a:pPr>
                <a:r>
                  <a:rPr kumimoji="0" lang="en-US" sz="49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R:92 G:45 B:145</a:t>
                </a:r>
              </a:p>
            </p:txBody>
          </p:sp>
          <p:sp>
            <p:nvSpPr>
              <p:cNvPr id="48" name="Rectangle 47"/>
              <p:cNvSpPr/>
              <p:nvPr userDrawn="1"/>
            </p:nvSpPr>
            <p:spPr bwMode="auto">
              <a:xfrm>
                <a:off x="6309686" y="4543426"/>
                <a:ext cx="869930" cy="289766"/>
              </a:xfrm>
              <a:prstGeom prst="rect">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49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Orange</a:t>
                </a:r>
              </a:p>
              <a:p>
                <a:pPr marL="0" marR="0" lvl="0" indent="0"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R:216 G:59 B:1</a:t>
                </a:r>
              </a:p>
            </p:txBody>
          </p:sp>
          <p:sp>
            <p:nvSpPr>
              <p:cNvPr id="49" name="Rectangle 48"/>
              <p:cNvSpPr/>
              <p:nvPr userDrawn="1"/>
            </p:nvSpPr>
            <p:spPr bwMode="auto">
              <a:xfrm>
                <a:off x="4476564" y="4543426"/>
                <a:ext cx="869930" cy="289766"/>
              </a:xfrm>
              <a:prstGeom prst="rect">
                <a:avLst/>
              </a:prstGeom>
              <a:solidFill>
                <a:srgbClr val="107C10"/>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49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Green</a:t>
                </a:r>
              </a:p>
              <a:p>
                <a:pPr marL="0" marR="0" lvl="0" indent="0"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R:16 G:124 B:16</a:t>
                </a:r>
              </a:p>
            </p:txBody>
          </p:sp>
        </p:grpSp>
        <p:sp>
          <p:nvSpPr>
            <p:cNvPr id="45" name="TextBox 44"/>
            <p:cNvSpPr txBox="1"/>
            <p:nvPr userDrawn="1"/>
          </p:nvSpPr>
          <p:spPr>
            <a:xfrm rot="5400000">
              <a:off x="13010703" y="258334"/>
              <a:ext cx="798166" cy="326834"/>
            </a:xfrm>
            <a:prstGeom prst="rect">
              <a:avLst/>
            </a:prstGeom>
            <a:noFill/>
          </p:spPr>
          <p:txBody>
            <a:bodyPr wrap="none" lIns="0" tIns="91440" rIns="182880" bIns="91440" rtlCol="0">
              <a:spAutoFit/>
            </a:bodyPr>
            <a:lstStyle/>
            <a:p>
              <a:pPr marL="0" marR="0" lvl="0" indent="0" defTabSz="896386" eaLnBrk="1" fontAlgn="auto" latinLnBrk="0" hangingPunct="1">
                <a:lnSpc>
                  <a:spcPct val="90000"/>
                </a:lnSpc>
                <a:spcBef>
                  <a:spcPts val="0"/>
                </a:spcBef>
                <a:spcAft>
                  <a:spcPts val="588"/>
                </a:spcAft>
                <a:buClrTx/>
                <a:buSzTx/>
                <a:buFontTx/>
                <a:buNone/>
                <a:tabLst/>
                <a:defRPr/>
              </a:pPr>
              <a:r>
                <a:rPr kumimoji="0" lang="en-US" sz="980" b="0" i="0" u="none" strike="noStrike" kern="0" cap="none" spc="0" normalizeH="0" baseline="0" noProof="0" dirty="0">
                  <a:ln>
                    <a:noFill/>
                  </a:ln>
                  <a:gradFill>
                    <a:gsLst>
                      <a:gs pos="2917">
                        <a:srgbClr val="505050"/>
                      </a:gs>
                      <a:gs pos="30000">
                        <a:srgbClr val="505050"/>
                      </a:gs>
                    </a:gsLst>
                    <a:lin ang="5400000" scaled="0"/>
                  </a:gradFill>
                  <a:effectLst/>
                  <a:uLnTx/>
                  <a:uFillTx/>
                </a:rPr>
                <a:t>Main colors</a:t>
              </a:r>
            </a:p>
          </p:txBody>
        </p:sp>
        <p:sp>
          <p:nvSpPr>
            <p:cNvPr id="46" name="TextBox 45"/>
            <p:cNvSpPr txBox="1"/>
            <p:nvPr userDrawn="1"/>
          </p:nvSpPr>
          <p:spPr>
            <a:xfrm rot="5400000">
              <a:off x="11834159" y="4228746"/>
              <a:ext cx="2472319" cy="326834"/>
            </a:xfrm>
            <a:prstGeom prst="rect">
              <a:avLst/>
            </a:prstGeom>
            <a:noFill/>
          </p:spPr>
          <p:txBody>
            <a:bodyPr wrap="none" lIns="0" tIns="91440" rIns="182880" bIns="91440" rtlCol="0">
              <a:spAutoFit/>
            </a:bodyPr>
            <a:lstStyle/>
            <a:p>
              <a:pPr marL="0" marR="0" lvl="0" indent="0" defTabSz="896386" eaLnBrk="1" fontAlgn="auto" latinLnBrk="0" hangingPunct="1">
                <a:lnSpc>
                  <a:spcPct val="90000"/>
                </a:lnSpc>
                <a:spcBef>
                  <a:spcPts val="0"/>
                </a:spcBef>
                <a:spcAft>
                  <a:spcPts val="588"/>
                </a:spcAft>
                <a:buClrTx/>
                <a:buSzTx/>
                <a:buFontTx/>
                <a:buNone/>
                <a:tabLst/>
                <a:defRPr/>
              </a:pPr>
              <a:r>
                <a:rPr kumimoji="0" lang="en-US" sz="980" b="0" i="0" u="none" strike="noStrike" kern="0" cap="none" spc="0" normalizeH="0" baseline="0" noProof="0" dirty="0">
                  <a:ln>
                    <a:noFill/>
                  </a:ln>
                  <a:gradFill>
                    <a:gsLst>
                      <a:gs pos="2917">
                        <a:srgbClr val="505050"/>
                      </a:gs>
                      <a:gs pos="30000">
                        <a:srgbClr val="505050"/>
                      </a:gs>
                    </a:gsLst>
                    <a:lin ang="5400000" scaled="0"/>
                  </a:gradFill>
                  <a:effectLst/>
                  <a:uLnTx/>
                  <a:uFillTx/>
                </a:rPr>
                <a:t>Secondary colors (use only when necessary)</a:t>
              </a:r>
            </a:p>
          </p:txBody>
        </p:sp>
      </p:grpSp>
    </p:spTree>
    <p:extLst>
      <p:ext uri="{BB962C8B-B14F-4D97-AF65-F5344CB8AC3E}">
        <p14:creationId xmlns:p14="http://schemas.microsoft.com/office/powerpoint/2010/main" val="490525840"/>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 id="2147483690" r:id="rId18"/>
    <p:sldLayoutId id="2147483691" r:id="rId19"/>
    <p:sldLayoutId id="2147483692" r:id="rId20"/>
    <p:sldLayoutId id="2147483693" r:id="rId21"/>
    <p:sldLayoutId id="2147483694" r:id="rId22"/>
    <p:sldLayoutId id="2147483695" r:id="rId23"/>
    <p:sldLayoutId id="2147483696" r:id="rId24"/>
    <p:sldLayoutId id="2147483697" r:id="rId25"/>
    <p:sldLayoutId id="2147483698" r:id="rId26"/>
    <p:sldLayoutId id="2147483699" r:id="rId27"/>
    <p:sldLayoutId id="2147483700" r:id="rId28"/>
    <p:sldLayoutId id="2147483701" r:id="rId29"/>
    <p:sldLayoutId id="2147483702" r:id="rId30"/>
    <p:sldLayoutId id="2147483703" r:id="rId31"/>
    <p:sldLayoutId id="2147483704" r:id="rId32"/>
    <p:sldLayoutId id="2147483705" r:id="rId33"/>
    <p:sldLayoutId id="2147483706" r:id="rId34"/>
    <p:sldLayoutId id="2147483707" r:id="rId35"/>
    <p:sldLayoutId id="2147483708" r:id="rId36"/>
    <p:sldLayoutId id="2147483709" r:id="rId37"/>
    <p:sldLayoutId id="2147483710" r:id="rId38"/>
    <p:sldLayoutId id="2147483711" r:id="rId39"/>
    <p:sldLayoutId id="2147483712" r:id="rId40"/>
    <p:sldLayoutId id="2147483713" r:id="rId41"/>
    <p:sldLayoutId id="2147483714" r:id="rId42"/>
    <p:sldLayoutId id="2147483715" r:id="rId43"/>
    <p:sldLayoutId id="2147483716" r:id="rId44"/>
    <p:sldLayoutId id="2147483717" r:id="rId45"/>
    <p:sldLayoutId id="2147483718" r:id="rId46"/>
    <p:sldLayoutId id="2147483719" r:id="rId47"/>
    <p:sldLayoutId id="2147483720" r:id="rId48"/>
    <p:sldLayoutId id="2147483721" r:id="rId49"/>
    <p:sldLayoutId id="2147483722" r:id="rId50"/>
    <p:sldLayoutId id="2147483723" r:id="rId51"/>
    <p:sldLayoutId id="2147483734" r:id="rId52"/>
    <p:sldLayoutId id="2147483735" r:id="rId53"/>
    <p:sldLayoutId id="2147483736" r:id="rId54"/>
    <p:sldLayoutId id="2147483737" r:id="rId55"/>
    <p:sldLayoutId id="2147483738" r:id="rId56"/>
    <p:sldLayoutId id="2147483739" r:id="rId57"/>
    <p:sldLayoutId id="2147483740" r:id="rId5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3921" kern="1200" spc="0" baseline="0" dirty="0" smtClean="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2353"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tiff"/><Relationship Id="rId1" Type="http://schemas.openxmlformats.org/officeDocument/2006/relationships/slideLayout" Target="../slideLayouts/slideLayout59.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notesSlide" Target="../notesSlides/notesSlide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4.xml"/><Relationship Id="rId3" Type="http://schemas.openxmlformats.org/officeDocument/2006/relationships/image" Target="../media/image1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image" Target="../media/image9.jpg"/><Relationship Id="rId3" Type="http://schemas.openxmlformats.org/officeDocument/2006/relationships/image" Target="../media/image10.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notesSlide" Target="../notesSlides/notesSlide18.xml"/></Relationships>
</file>

<file path=ppt/slides/_rels/slide22.xml.rels><?xml version="1.0" encoding="UTF-8" standalone="yes"?>
<Relationships xmlns="http://schemas.openxmlformats.org/package/2006/relationships"><Relationship Id="rId3" Type="http://schemas.openxmlformats.org/officeDocument/2006/relationships/image" Target="../media/image16.tiff"/><Relationship Id="rId4" Type="http://schemas.openxmlformats.org/officeDocument/2006/relationships/image" Target="../media/image17.tiff"/><Relationship Id="rId1" Type="http://schemas.openxmlformats.org/officeDocument/2006/relationships/slideLayout" Target="../slideLayouts/slideLayout23.xml"/><Relationship Id="rId2" Type="http://schemas.openxmlformats.org/officeDocument/2006/relationships/image" Target="../media/image15.tif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notesSlide" Target="../notesSlides/notesSlide2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jpeg"/><Relationship Id="rId5" Type="http://schemas.openxmlformats.org/officeDocument/2006/relationships/image" Target="../media/image20.png"/><Relationship Id="rId1" Type="http://schemas.openxmlformats.org/officeDocument/2006/relationships/slideLayout" Target="../slideLayouts/slideLayout23.xml"/><Relationship Id="rId2" Type="http://schemas.openxmlformats.org/officeDocument/2006/relationships/notesSlide" Target="../notesSlides/notesSlide2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notesSlide" Target="../notesSlides/notesSlide2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image" Target="../media/image21.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6.xml.rels><?xml version="1.0" encoding="UTF-8" standalone="yes"?>
<Relationships xmlns="http://schemas.openxmlformats.org/package/2006/relationships"><Relationship Id="rId3" Type="http://schemas.openxmlformats.org/officeDocument/2006/relationships/hyperlink" Target="https://twitter.com/dmakogon" TargetMode="External"/><Relationship Id="rId4" Type="http://schemas.openxmlformats.org/officeDocument/2006/relationships/hyperlink" Target="https://dmak.io/" TargetMode="External"/><Relationship Id="rId5" Type="http://schemas.openxmlformats.org/officeDocument/2006/relationships/hyperlink" Target="https://facebook.com/dmak.online" TargetMode="External"/><Relationship Id="rId6" Type="http://schemas.openxmlformats.org/officeDocument/2006/relationships/hyperlink" Target="http://stackoverflow.com/users/272109/david-makogon" TargetMode="External"/><Relationship Id="rId7" Type="http://schemas.openxmlformats.org/officeDocument/2006/relationships/hyperlink" Target="https://azure.microsoft.com/" TargetMode="External"/><Relationship Id="rId8" Type="http://schemas.openxmlformats.org/officeDocument/2006/relationships/hyperlink" Target="https://github.com/dmakogon/globalazure2017" TargetMode="External"/><Relationship Id="rId1" Type="http://schemas.openxmlformats.org/officeDocument/2006/relationships/slideLayout" Target="../slideLayouts/slideLayout25.xml"/><Relationship Id="rId2" Type="http://schemas.openxmlformats.org/officeDocument/2006/relationships/notesSlide" Target="../notesSlides/notesSlide2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2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3" Type="http://schemas.openxmlformats.org/officeDocument/2006/relationships/image" Target="../media/image11.jpeg"/><Relationship Id="rId4" Type="http://schemas.openxmlformats.org/officeDocument/2006/relationships/image" Target="../media/image12.png"/><Relationship Id="rId1" Type="http://schemas.openxmlformats.org/officeDocument/2006/relationships/slideLayout" Target="../slideLayouts/slideLayout23.xml"/><Relationship Id="rId2" Type="http://schemas.openxmlformats.org/officeDocument/2006/relationships/notesSlide" Target="../notesSlides/notesSlide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13.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922761" cy="2139688"/>
          </a:xfrm>
        </p:spPr>
        <p:txBody>
          <a:bodyPr/>
          <a:lstStyle/>
          <a:p>
            <a:r>
              <a:rPr lang="en-US" dirty="0" smtClean="0"/>
              <a:t>Storing &amp; Securing Data</a:t>
            </a:r>
            <a:br>
              <a:rPr lang="en-US" dirty="0" smtClean="0"/>
            </a:br>
            <a:r>
              <a:rPr lang="en-US" dirty="0" smtClean="0"/>
              <a:t>in Azure</a:t>
            </a:r>
            <a:endParaRPr lang="en-US" dirty="0"/>
          </a:p>
        </p:txBody>
      </p:sp>
      <p:sp>
        <p:nvSpPr>
          <p:cNvPr id="6" name="Text Placeholder 4"/>
          <p:cNvSpPr txBox="1">
            <a:spLocks/>
          </p:cNvSpPr>
          <p:nvPr/>
        </p:nvSpPr>
        <p:spPr>
          <a:xfrm>
            <a:off x="274701" y="4585321"/>
            <a:ext cx="10058337" cy="1828007"/>
          </a:xfrm>
          <a:prstGeom prst="rect">
            <a:avLst/>
          </a:prstGeom>
        </p:spPr>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3921" kern="1200" spc="0" baseline="0" dirty="0" smtClean="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2353"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None/>
            </a:pPr>
            <a:r>
              <a:rPr lang="en-US" dirty="0" smtClean="0"/>
              <a:t>David Makogon, Microsoft</a:t>
            </a:r>
          </a:p>
          <a:p>
            <a:pPr marL="0" indent="0">
              <a:buNone/>
            </a:pPr>
            <a:r>
              <a:rPr lang="en-US" dirty="0" smtClean="0"/>
              <a:t>@</a:t>
            </a:r>
            <a:r>
              <a:rPr lang="en-US" dirty="0" err="1" smtClean="0"/>
              <a:t>dmakogon</a:t>
            </a:r>
            <a:endParaRPr lang="en-US" dirty="0" smtClean="0"/>
          </a:p>
          <a:p>
            <a:endParaRPr lang="en-US" dirty="0"/>
          </a:p>
        </p:txBody>
      </p:sp>
      <p:sp>
        <p:nvSpPr>
          <p:cNvPr id="7" name="Text Placeholder 4"/>
          <p:cNvSpPr txBox="1">
            <a:spLocks/>
          </p:cNvSpPr>
          <p:nvPr/>
        </p:nvSpPr>
        <p:spPr>
          <a:xfrm>
            <a:off x="274701" y="460733"/>
            <a:ext cx="10058337" cy="1040264"/>
          </a:xfrm>
          <a:prstGeom prst="rect">
            <a:avLst/>
          </a:prstGeom>
        </p:spPr>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3921" kern="1200" spc="0" baseline="0" dirty="0" smtClean="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2353"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None/>
            </a:pPr>
            <a:r>
              <a:rPr lang="en-US" dirty="0" smtClean="0"/>
              <a:t>#</a:t>
            </a:r>
            <a:r>
              <a:rPr lang="en-US" dirty="0" err="1" smtClean="0"/>
              <a:t>DECODEDConf</a:t>
            </a:r>
            <a:endParaRPr lang="en-US" dirty="0"/>
          </a:p>
        </p:txBody>
      </p:sp>
      <p:pic>
        <p:nvPicPr>
          <p:cNvPr id="4" name="Picture 3"/>
          <p:cNvPicPr>
            <a:picLocks noChangeAspect="1"/>
          </p:cNvPicPr>
          <p:nvPr/>
        </p:nvPicPr>
        <p:blipFill>
          <a:blip r:embed="rId3"/>
          <a:stretch>
            <a:fillRect/>
          </a:stretch>
        </p:blipFill>
        <p:spPr>
          <a:xfrm>
            <a:off x="7433732" y="3381831"/>
            <a:ext cx="4620683" cy="3283359"/>
          </a:xfrm>
          <a:prstGeom prst="rect">
            <a:avLst/>
          </a:prstGeom>
        </p:spPr>
      </p:pic>
      <p:pic>
        <p:nvPicPr>
          <p:cNvPr id="9" name="Picture 8"/>
          <p:cNvPicPr>
            <a:picLocks noChangeAspect="1"/>
          </p:cNvPicPr>
          <p:nvPr/>
        </p:nvPicPr>
        <p:blipFill>
          <a:blip r:embed="rId4"/>
          <a:stretch>
            <a:fillRect/>
          </a:stretch>
        </p:blipFill>
        <p:spPr>
          <a:xfrm>
            <a:off x="9042400" y="-47169"/>
            <a:ext cx="3149600" cy="2125980"/>
          </a:xfrm>
          <a:prstGeom prst="rect">
            <a:avLst/>
          </a:prstGeom>
        </p:spPr>
      </p:pic>
    </p:spTree>
    <p:extLst>
      <p:ext uri="{BB962C8B-B14F-4D97-AF65-F5344CB8AC3E}">
        <p14:creationId xmlns:p14="http://schemas.microsoft.com/office/powerpoint/2010/main" val="897692544"/>
      </p:ext>
    </p:extLst>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p:txBody>
          <a:bodyPr/>
          <a:lstStyle/>
          <a:p>
            <a:r>
              <a:rPr lang="en-US" dirty="0" smtClean="0"/>
              <a:t>Avoiding the Golden Hammer</a:t>
            </a:r>
            <a:endParaRPr lang="en-US" dirty="0"/>
          </a:p>
        </p:txBody>
      </p:sp>
      <p:sp>
        <p:nvSpPr>
          <p:cNvPr id="3" name="Content Placeholder 2"/>
          <p:cNvSpPr>
            <a:spLocks noGrp="1"/>
          </p:cNvSpPr>
          <p:nvPr>
            <p:ph type="body" sz="quarter" idx="10"/>
          </p:nvPr>
        </p:nvSpPr>
        <p:spPr>
          <a:xfrm>
            <a:off x="269239" y="1189177"/>
            <a:ext cx="11653523" cy="4296561"/>
          </a:xfrm>
        </p:spPr>
        <p:txBody>
          <a:bodyPr/>
          <a:lstStyle/>
          <a:p>
            <a:pPr marL="0" indent="0">
              <a:buNone/>
            </a:pPr>
            <a:endParaRPr lang="en-US" sz="2800" dirty="0"/>
          </a:p>
          <a:p>
            <a:pPr marL="0" indent="0">
              <a:buNone/>
            </a:pPr>
            <a:r>
              <a:rPr lang="en-US" sz="4000" dirty="0" smtClean="0"/>
              <a:t>Multiple database categories and data shapes</a:t>
            </a:r>
          </a:p>
          <a:p>
            <a:pPr lvl="2"/>
            <a:r>
              <a:rPr lang="en-US" sz="3600" dirty="0" smtClean="0"/>
              <a:t>Relational</a:t>
            </a:r>
          </a:p>
          <a:p>
            <a:pPr lvl="2"/>
            <a:r>
              <a:rPr lang="en-US" sz="3600" dirty="0" smtClean="0"/>
              <a:t>Document</a:t>
            </a:r>
          </a:p>
          <a:p>
            <a:pPr lvl="2"/>
            <a:r>
              <a:rPr lang="en-US" sz="3600" dirty="0" smtClean="0"/>
              <a:t>Key/Value</a:t>
            </a:r>
          </a:p>
          <a:p>
            <a:pPr lvl="2"/>
            <a:r>
              <a:rPr lang="en-US" sz="3600" dirty="0" smtClean="0"/>
              <a:t>Graph</a:t>
            </a:r>
          </a:p>
          <a:p>
            <a:pPr lvl="2"/>
            <a:r>
              <a:rPr lang="en-US" sz="3600" dirty="0" smtClean="0"/>
              <a:t>Column</a:t>
            </a:r>
          </a:p>
        </p:txBody>
      </p:sp>
    </p:spTree>
    <p:extLst>
      <p:ext uri="{BB962C8B-B14F-4D97-AF65-F5344CB8AC3E}">
        <p14:creationId xmlns:p14="http://schemas.microsoft.com/office/powerpoint/2010/main" val="15050976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fade">
                                      <p:cBhvr>
                                        <p:cTn id="13" dur="500"/>
                                        <p:tgtEl>
                                          <p:spTgt spid="3">
                                            <p:txEl>
                                              <p:pRg st="3" end="3"/>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4" end="4"/>
                                            </p:txEl>
                                          </p:spTgt>
                                        </p:tgtEl>
                                        <p:attrNameLst>
                                          <p:attrName>style.visibility</p:attrName>
                                        </p:attrNameLst>
                                      </p:cBhvr>
                                      <p:to>
                                        <p:strVal val="visible"/>
                                      </p:to>
                                    </p:set>
                                    <p:animEffect transition="in" filter="fade">
                                      <p:cBhvr>
                                        <p:cTn id="16" dur="500"/>
                                        <p:tgtEl>
                                          <p:spTgt spid="3">
                                            <p:txEl>
                                              <p:pRg st="4" end="4"/>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animEffect transition="in" filter="fade">
                                      <p:cBhvr>
                                        <p:cTn id="19" dur="500"/>
                                        <p:tgtEl>
                                          <p:spTgt spid="3">
                                            <p:txEl>
                                              <p:pRg st="5" end="5"/>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Options in Azure:</a:t>
            </a:r>
            <a:endParaRPr lang="en-US" dirty="0"/>
          </a:p>
        </p:txBody>
      </p:sp>
      <p:sp>
        <p:nvSpPr>
          <p:cNvPr id="3" name="Content Placeholder 2"/>
          <p:cNvSpPr>
            <a:spLocks noGrp="1"/>
          </p:cNvSpPr>
          <p:nvPr>
            <p:ph type="body" sz="quarter" idx="10"/>
          </p:nvPr>
        </p:nvSpPr>
        <p:spPr>
          <a:xfrm>
            <a:off x="269239" y="1189177"/>
            <a:ext cx="11653523" cy="4969630"/>
          </a:xfrm>
        </p:spPr>
        <p:txBody>
          <a:bodyPr/>
          <a:lstStyle/>
          <a:p>
            <a:r>
              <a:rPr lang="en-US" sz="4000" dirty="0" err="1" smtClean="0"/>
              <a:t>PaaS</a:t>
            </a:r>
            <a:endParaRPr lang="en-US" sz="4000" dirty="0"/>
          </a:p>
          <a:p>
            <a:pPr lvl="2"/>
            <a:r>
              <a:rPr lang="en-US" sz="3600" dirty="0" smtClean="0"/>
              <a:t>Relational, Document, Key/value</a:t>
            </a:r>
            <a:endParaRPr lang="en-US" sz="3600" dirty="0" smtClean="0"/>
          </a:p>
          <a:p>
            <a:r>
              <a:rPr lang="en-US" dirty="0" smtClean="0"/>
              <a:t>IaaS</a:t>
            </a:r>
            <a:endParaRPr lang="en-US" dirty="0" smtClean="0"/>
          </a:p>
          <a:p>
            <a:pPr lvl="2"/>
            <a:r>
              <a:rPr lang="en-US" sz="3600" dirty="0" smtClean="0"/>
              <a:t>Anything, including graph and column</a:t>
            </a:r>
            <a:endParaRPr lang="en-US" sz="3600" dirty="0" smtClean="0"/>
          </a:p>
          <a:p>
            <a:r>
              <a:rPr lang="en-US" dirty="0" smtClean="0"/>
              <a:t>3</a:t>
            </a:r>
            <a:r>
              <a:rPr lang="en-US" baseline="30000" dirty="0" smtClean="0"/>
              <a:t>rd</a:t>
            </a:r>
            <a:r>
              <a:rPr lang="en-US" dirty="0" smtClean="0"/>
              <a:t>-party?</a:t>
            </a:r>
            <a:endParaRPr lang="en-US" dirty="0"/>
          </a:p>
          <a:p>
            <a:pPr lvl="2"/>
            <a:r>
              <a:rPr lang="en-US" sz="3600" dirty="0" smtClean="0"/>
              <a:t>Relational, Document, Graph (maybe more)</a:t>
            </a:r>
          </a:p>
          <a:p>
            <a:pPr lvl="1"/>
            <a:r>
              <a:rPr lang="en-US" sz="4000" dirty="0" smtClean="0"/>
              <a:t>Oh! And Web Apps</a:t>
            </a:r>
          </a:p>
          <a:p>
            <a:pPr lvl="1"/>
            <a:endParaRPr lang="en-US" dirty="0"/>
          </a:p>
        </p:txBody>
      </p:sp>
    </p:spTree>
    <p:extLst>
      <p:ext uri="{BB962C8B-B14F-4D97-AF65-F5344CB8AC3E}">
        <p14:creationId xmlns:p14="http://schemas.microsoft.com/office/powerpoint/2010/main" val="17022153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Thinking cap: PaaS vs IaaS</a:t>
            </a:r>
            <a:endParaRPr lang="en-US" dirty="0"/>
          </a:p>
        </p:txBody>
      </p:sp>
      <p:sp>
        <p:nvSpPr>
          <p:cNvPr id="9" name="Text Placeholder 8"/>
          <p:cNvSpPr>
            <a:spLocks noGrp="1"/>
          </p:cNvSpPr>
          <p:nvPr>
            <p:ph type="body" sz="quarter" idx="10"/>
          </p:nvPr>
        </p:nvSpPr>
        <p:spPr>
          <a:xfrm>
            <a:off x="2614614" y="6296042"/>
            <a:ext cx="7965124" cy="727700"/>
          </a:xfrm>
        </p:spPr>
        <p:txBody>
          <a:bodyPr/>
          <a:lstStyle/>
          <a:p>
            <a:r>
              <a:rPr lang="en-US" smtClean="0"/>
              <a:t>Not necessarily a complete list...</a:t>
            </a:r>
            <a:endParaRPr lang="en-US"/>
          </a:p>
        </p:txBody>
      </p:sp>
      <p:graphicFrame>
        <p:nvGraphicFramePr>
          <p:cNvPr id="8" name="Table 7"/>
          <p:cNvGraphicFramePr>
            <a:graphicFrameLocks noGrp="1"/>
          </p:cNvGraphicFramePr>
          <p:nvPr>
            <p:extLst>
              <p:ext uri="{D42A27DB-BD31-4B8C-83A1-F6EECF244321}">
                <p14:modId xmlns:p14="http://schemas.microsoft.com/office/powerpoint/2010/main" val="541428220"/>
              </p:ext>
            </p:extLst>
          </p:nvPr>
        </p:nvGraphicFramePr>
        <p:xfrm>
          <a:off x="146417" y="1098250"/>
          <a:ext cx="11901486" cy="5212080"/>
        </p:xfrm>
        <a:graphic>
          <a:graphicData uri="http://schemas.openxmlformats.org/drawingml/2006/table">
            <a:tbl>
              <a:tblPr firstRow="1" bandRow="1">
                <a:tableStyleId>{073A0DAA-6AF3-43AB-8588-CEC1D06C72B9}</a:tableStyleId>
              </a:tblPr>
              <a:tblGrid>
                <a:gridCol w="5950743"/>
                <a:gridCol w="5950743"/>
              </a:tblGrid>
              <a:tr h="370840">
                <a:tc>
                  <a:txBody>
                    <a:bodyPr/>
                    <a:lstStyle/>
                    <a:p>
                      <a:r>
                        <a:rPr lang="en-US" sz="3200" dirty="0" smtClean="0"/>
                        <a:t>PaaS</a:t>
                      </a:r>
                      <a:endParaRPr lang="en-US" sz="3200" dirty="0"/>
                    </a:p>
                  </a:txBody>
                  <a:tcPr/>
                </a:tc>
                <a:tc>
                  <a:txBody>
                    <a:bodyPr/>
                    <a:lstStyle/>
                    <a:p>
                      <a:r>
                        <a:rPr lang="en-US" sz="3200" dirty="0" smtClean="0"/>
                        <a:t>IaaS</a:t>
                      </a:r>
                      <a:endParaRPr lang="en-US" sz="3200" dirty="0"/>
                    </a:p>
                  </a:txBody>
                  <a:tcPr/>
                </a:tc>
              </a:tr>
              <a:tr h="370840">
                <a:tc>
                  <a:txBody>
                    <a:bodyPr/>
                    <a:lstStyle/>
                    <a:p>
                      <a:r>
                        <a:rPr lang="en-US" sz="3200" dirty="0" smtClean="0"/>
                        <a:t>Someone else</a:t>
                      </a:r>
                      <a:r>
                        <a:rPr lang="en-US" sz="3200" baseline="0" dirty="0" smtClean="0"/>
                        <a:t> makes it work</a:t>
                      </a:r>
                      <a:endParaRPr lang="en-US" sz="3200" dirty="0"/>
                    </a:p>
                  </a:txBody>
                  <a:tcPr/>
                </a:tc>
                <a:tc>
                  <a:txBody>
                    <a:bodyPr/>
                    <a:lstStyle/>
                    <a:p>
                      <a:r>
                        <a:rPr lang="en-US" sz="3200" dirty="0" smtClean="0"/>
                        <a:t>You own it! You maintain it!</a:t>
                      </a:r>
                      <a:endParaRPr lang="en-US" sz="3200" dirty="0"/>
                    </a:p>
                  </a:txBody>
                  <a:tcPr/>
                </a:tc>
              </a:tr>
              <a:tr h="370840">
                <a:tc>
                  <a:txBody>
                    <a:bodyPr/>
                    <a:lstStyle/>
                    <a:p>
                      <a:r>
                        <a:rPr lang="en-US" sz="3200" dirty="0" smtClean="0"/>
                        <a:t>Service SLA</a:t>
                      </a:r>
                      <a:endParaRPr lang="en-US" sz="3200" dirty="0"/>
                    </a:p>
                  </a:txBody>
                  <a:tcPr/>
                </a:tc>
                <a:tc>
                  <a:txBody>
                    <a:bodyPr/>
                    <a:lstStyle/>
                    <a:p>
                      <a:r>
                        <a:rPr lang="en-US" sz="3200" dirty="0" smtClean="0"/>
                        <a:t>Virtual Machine SLA</a:t>
                      </a:r>
                      <a:endParaRPr lang="en-US" sz="3200" dirty="0"/>
                    </a:p>
                  </a:txBody>
                  <a:tcPr/>
                </a:tc>
              </a:tr>
              <a:tr h="331259">
                <a:tc>
                  <a:txBody>
                    <a:bodyPr/>
                    <a:lstStyle/>
                    <a:p>
                      <a:r>
                        <a:rPr lang="en-US" sz="3200" dirty="0" smtClean="0"/>
                        <a:t>Data</a:t>
                      </a:r>
                      <a:r>
                        <a:rPr lang="en-US" sz="3200" baseline="0" dirty="0" smtClean="0"/>
                        <a:t> durability</a:t>
                      </a:r>
                      <a:endParaRPr lang="en-US" sz="3200" dirty="0"/>
                    </a:p>
                  </a:txBody>
                  <a:tcPr/>
                </a:tc>
                <a:tc>
                  <a:txBody>
                    <a:bodyPr/>
                    <a:lstStyle/>
                    <a:p>
                      <a:r>
                        <a:rPr lang="en-US" sz="3200" dirty="0" smtClean="0"/>
                        <a:t>Data</a:t>
                      </a:r>
                      <a:r>
                        <a:rPr lang="en-US" sz="3200" baseline="0" dirty="0" smtClean="0"/>
                        <a:t> durability is up to you</a:t>
                      </a:r>
                      <a:endParaRPr lang="en-US" sz="3200" dirty="0"/>
                    </a:p>
                  </a:txBody>
                  <a:tcPr/>
                </a:tc>
              </a:tr>
              <a:tr h="370840">
                <a:tc>
                  <a:txBody>
                    <a:bodyPr/>
                    <a:lstStyle/>
                    <a:p>
                      <a:r>
                        <a:rPr lang="en-US" sz="3200" dirty="0" smtClean="0"/>
                        <a:t>Security built-in</a:t>
                      </a:r>
                      <a:endParaRPr lang="en-US" sz="3200" dirty="0"/>
                    </a:p>
                  </a:txBody>
                  <a:tcPr/>
                </a:tc>
                <a:tc>
                  <a:txBody>
                    <a:bodyPr/>
                    <a:lstStyle/>
                    <a:p>
                      <a:r>
                        <a:rPr lang="en-US" sz="3200" dirty="0" smtClean="0"/>
                        <a:t>DEAL WITH SECURITY!!!</a:t>
                      </a:r>
                      <a:endParaRPr lang="en-US" sz="3200" dirty="0"/>
                    </a:p>
                  </a:txBody>
                  <a:tcPr/>
                </a:tc>
              </a:tr>
              <a:tr h="370840">
                <a:tc>
                  <a:txBody>
                    <a:bodyPr/>
                    <a:lstStyle/>
                    <a:p>
                      <a:r>
                        <a:rPr lang="en-US" sz="3200" dirty="0" smtClean="0"/>
                        <a:t>Scaling limited by service offering</a:t>
                      </a:r>
                      <a:endParaRPr lang="en-US" sz="3200" dirty="0"/>
                    </a:p>
                  </a:txBody>
                  <a:tcPr/>
                </a:tc>
                <a:tc>
                  <a:txBody>
                    <a:bodyPr/>
                    <a:lstStyle/>
                    <a:p>
                      <a:r>
                        <a:rPr lang="en-US" sz="3200" dirty="0" smtClean="0"/>
                        <a:t>Scaling limited by # of VMs &amp; disks</a:t>
                      </a:r>
                      <a:endParaRPr lang="en-US" sz="3200" dirty="0"/>
                    </a:p>
                  </a:txBody>
                  <a:tcPr/>
                </a:tc>
              </a:tr>
              <a:tr h="370840">
                <a:tc>
                  <a:txBody>
                    <a:bodyPr/>
                    <a:lstStyle/>
                    <a:p>
                      <a:r>
                        <a:rPr lang="en-US" sz="3200" dirty="0" smtClean="0"/>
                        <a:t>Service-based</a:t>
                      </a:r>
                      <a:r>
                        <a:rPr lang="en-US" sz="3200" baseline="0" dirty="0" smtClean="0"/>
                        <a:t> pricing</a:t>
                      </a:r>
                      <a:endParaRPr lang="en-US" sz="3200" dirty="0"/>
                    </a:p>
                  </a:txBody>
                  <a:tcPr/>
                </a:tc>
                <a:tc>
                  <a:txBody>
                    <a:bodyPr/>
                    <a:lstStyle/>
                    <a:p>
                      <a:r>
                        <a:rPr lang="en-US" sz="3200" dirty="0" smtClean="0"/>
                        <a:t>VM- and storage-based pricing</a:t>
                      </a:r>
                      <a:endParaRPr lang="en-US" sz="3200" dirty="0"/>
                    </a:p>
                  </a:txBody>
                  <a:tcPr/>
                </a:tc>
              </a:tr>
              <a:tr h="370840">
                <a:tc>
                  <a:txBody>
                    <a:bodyPr/>
                    <a:lstStyle/>
                    <a:p>
                      <a:r>
                        <a:rPr lang="en-US" sz="3200" dirty="0" smtClean="0"/>
                        <a:t>No license worries</a:t>
                      </a:r>
                      <a:endParaRPr lang="en-US" sz="3200" dirty="0"/>
                    </a:p>
                  </a:txBody>
                  <a:tcPr/>
                </a:tc>
                <a:tc>
                  <a:txBody>
                    <a:bodyPr/>
                    <a:lstStyle/>
                    <a:p>
                      <a:r>
                        <a:rPr lang="en-US" sz="3200" dirty="0" smtClean="0"/>
                        <a:t>Licenses are important</a:t>
                      </a:r>
                      <a:endParaRPr lang="en-US" sz="3200" dirty="0"/>
                    </a:p>
                  </a:txBody>
                  <a:tcPr/>
                </a:tc>
              </a:tr>
              <a:tr h="370840">
                <a:tc>
                  <a:txBody>
                    <a:bodyPr/>
                    <a:lstStyle/>
                    <a:p>
                      <a:r>
                        <a:rPr lang="en-US" sz="3200" dirty="0" smtClean="0"/>
                        <a:t>New features "just appear"</a:t>
                      </a:r>
                      <a:endParaRPr lang="en-US" sz="3200" dirty="0"/>
                    </a:p>
                  </a:txBody>
                  <a:tcPr/>
                </a:tc>
                <a:tc>
                  <a:txBody>
                    <a:bodyPr/>
                    <a:lstStyle/>
                    <a:p>
                      <a:r>
                        <a:rPr lang="en-US" sz="3200" dirty="0" smtClean="0"/>
                        <a:t>You</a:t>
                      </a:r>
                      <a:r>
                        <a:rPr lang="en-US" sz="3200" baseline="0" dirty="0" smtClean="0"/>
                        <a:t> must update versions</a:t>
                      </a:r>
                      <a:endParaRPr lang="en-US" sz="3200" dirty="0"/>
                    </a:p>
                  </a:txBody>
                  <a:tcPr/>
                </a:tc>
              </a:tr>
            </a:tbl>
          </a:graphicData>
        </a:graphic>
      </p:graphicFrame>
    </p:spTree>
    <p:extLst>
      <p:ext uri="{BB962C8B-B14F-4D97-AF65-F5344CB8AC3E}">
        <p14:creationId xmlns:p14="http://schemas.microsoft.com/office/powerpoint/2010/main" val="19859098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xEl>
                                              <p:pRg st="0" end="0"/>
                                            </p:txEl>
                                          </p:spTgt>
                                        </p:tgtEl>
                                        <p:attrNameLst>
                                          <p:attrName>style.visibility</p:attrName>
                                        </p:attrNameLst>
                                      </p:cBhvr>
                                      <p:to>
                                        <p:strVal val="visible"/>
                                      </p:to>
                                    </p:set>
                                    <p:animEffect transition="in" filter="fade">
                                      <p:cBhvr>
                                        <p:cTn id="12" dur="500"/>
                                        <p:tgtEl>
                                          <p:spTgt spid="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p:txBody>
          <a:bodyPr/>
          <a:lstStyle/>
          <a:p>
            <a:r>
              <a:rPr lang="en-US" dirty="0" smtClean="0"/>
              <a:t>Let's also think about... security!</a:t>
            </a:r>
            <a:endParaRPr lang="en-US" dirty="0"/>
          </a:p>
        </p:txBody>
      </p:sp>
      <p:sp>
        <p:nvSpPr>
          <p:cNvPr id="3" name="Content Placeholder 2"/>
          <p:cNvSpPr>
            <a:spLocks noGrp="1"/>
          </p:cNvSpPr>
          <p:nvPr>
            <p:ph type="body" sz="quarter" idx="10"/>
          </p:nvPr>
        </p:nvSpPr>
        <p:spPr>
          <a:xfrm>
            <a:off x="270065" y="1189495"/>
            <a:ext cx="11817159" cy="5884688"/>
          </a:xfrm>
        </p:spPr>
        <p:txBody>
          <a:bodyPr/>
          <a:lstStyle/>
          <a:p>
            <a:r>
              <a:rPr lang="en-US" sz="4000" dirty="0"/>
              <a:t>How will you, as DB owner, avoid </a:t>
            </a:r>
            <a:r>
              <a:rPr lang="en-US" sz="4000" dirty="0" err="1"/>
              <a:t>hackage</a:t>
            </a:r>
            <a:r>
              <a:rPr lang="en-US" sz="4000" dirty="0"/>
              <a:t>?</a:t>
            </a:r>
            <a:endParaRPr lang="en-US" sz="4000" dirty="0"/>
          </a:p>
          <a:p>
            <a:r>
              <a:rPr lang="en-US" sz="4000" dirty="0" smtClean="0"/>
              <a:t>PaaS handles lots of things, but still needs attention!</a:t>
            </a:r>
          </a:p>
          <a:p>
            <a:r>
              <a:rPr lang="en-US" sz="4000" dirty="0" smtClean="0"/>
              <a:t>   IP whitelisting, password/key protection</a:t>
            </a:r>
          </a:p>
          <a:p>
            <a:endParaRPr lang="en-US" sz="2000" dirty="0"/>
          </a:p>
          <a:p>
            <a:r>
              <a:rPr lang="en-US" sz="4000" dirty="0" smtClean="0"/>
              <a:t>IaaS needs much more help!</a:t>
            </a:r>
          </a:p>
          <a:p>
            <a:r>
              <a:rPr lang="en-US" sz="4000" dirty="0" smtClean="0"/>
              <a:t>   Database security</a:t>
            </a:r>
          </a:p>
          <a:p>
            <a:r>
              <a:rPr lang="en-US" sz="4000" dirty="0" smtClean="0"/>
              <a:t>   Virtual networks</a:t>
            </a:r>
          </a:p>
          <a:p>
            <a:r>
              <a:rPr lang="en-US" sz="4000" dirty="0" smtClean="0"/>
              <a:t>   IP whitelisting</a:t>
            </a:r>
          </a:p>
          <a:p>
            <a:r>
              <a:rPr lang="en-US" sz="4000" dirty="0" smtClean="0"/>
              <a:t>   </a:t>
            </a:r>
            <a:r>
              <a:rPr lang="en-US" sz="4000" dirty="0" err="1" smtClean="0"/>
              <a:t>Jumpbox</a:t>
            </a:r>
            <a:endParaRPr lang="en-US" sz="3600" dirty="0"/>
          </a:p>
        </p:txBody>
      </p:sp>
    </p:spTree>
    <p:extLst>
      <p:ext uri="{BB962C8B-B14F-4D97-AF65-F5344CB8AC3E}">
        <p14:creationId xmlns:p14="http://schemas.microsoft.com/office/powerpoint/2010/main" val="21317057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fade">
                                      <p:cBhvr>
                                        <p:cTn id="7" dur="500"/>
                                        <p:tgtEl>
                                          <p:spTgt spid="3">
                                            <p:txEl>
                                              <p:pRg st="5" end="5"/>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6" end="6"/>
                                            </p:txEl>
                                          </p:spTgt>
                                        </p:tgtEl>
                                        <p:attrNameLst>
                                          <p:attrName>style.visibility</p:attrName>
                                        </p:attrNameLst>
                                      </p:cBhvr>
                                      <p:to>
                                        <p:strVal val="visible"/>
                                      </p:to>
                                    </p:set>
                                    <p:animEffect transition="in" filter="fade">
                                      <p:cBhvr>
                                        <p:cTn id="10" dur="500"/>
                                        <p:tgtEl>
                                          <p:spTgt spid="3">
                                            <p:txEl>
                                              <p:pRg st="6" end="6"/>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animEffect transition="in" filter="fade">
                                      <p:cBhvr>
                                        <p:cTn id="13" dur="500"/>
                                        <p:tgtEl>
                                          <p:spTgt spid="3">
                                            <p:txEl>
                                              <p:pRg st="7" end="7"/>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8" end="8"/>
                                            </p:txEl>
                                          </p:spTgt>
                                        </p:tgtEl>
                                        <p:attrNameLst>
                                          <p:attrName>style.visibility</p:attrName>
                                        </p:attrNameLst>
                                      </p:cBhvr>
                                      <p:to>
                                        <p:strVal val="visible"/>
                                      </p:to>
                                    </p:set>
                                    <p:animEffect transition="in" filter="fade">
                                      <p:cBhvr>
                                        <p:cTn id="16"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p:txBody>
          <a:bodyPr/>
          <a:lstStyle/>
          <a:p>
            <a:r>
              <a:rPr lang="en-US" dirty="0" smtClean="0"/>
              <a:t>Portal time!</a:t>
            </a:r>
            <a:endParaRPr lang="en-US" dirty="0"/>
          </a:p>
        </p:txBody>
      </p:sp>
    </p:spTree>
    <p:extLst>
      <p:ext uri="{BB962C8B-B14F-4D97-AF65-F5344CB8AC3E}">
        <p14:creationId xmlns:p14="http://schemas.microsoft.com/office/powerpoint/2010/main" val="791509629"/>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Key/value databases</a:t>
            </a:r>
            <a:endParaRPr lang="en-US" dirty="0"/>
          </a:p>
        </p:txBody>
      </p:sp>
    </p:spTree>
    <p:extLst>
      <p:ext uri="{BB962C8B-B14F-4D97-AF65-F5344CB8AC3E}">
        <p14:creationId xmlns:p14="http://schemas.microsoft.com/office/powerpoint/2010/main" val="1543991560"/>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    What’s a key/value store?</a:t>
            </a: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96990" y="1512570"/>
            <a:ext cx="4187190" cy="4187190"/>
          </a:xfrm>
          <a:prstGeom prst="rect">
            <a:avLst/>
          </a:prstGeom>
        </p:spPr>
      </p:pic>
      <p:sp>
        <p:nvSpPr>
          <p:cNvPr id="6" name="TextBox 5"/>
          <p:cNvSpPr txBox="1"/>
          <p:nvPr/>
        </p:nvSpPr>
        <p:spPr>
          <a:xfrm>
            <a:off x="1121632" y="2369880"/>
            <a:ext cx="4295215" cy="769441"/>
          </a:xfrm>
          <a:prstGeom prst="rect">
            <a:avLst/>
          </a:prstGeom>
          <a:noFill/>
        </p:spPr>
        <p:txBody>
          <a:bodyPr wrap="none" rtlCol="0">
            <a:spAutoFit/>
          </a:bodyPr>
          <a:lstStyle/>
          <a:p>
            <a:r>
              <a:rPr lang="en-US" sz="4400" dirty="0" smtClean="0"/>
              <a:t>Effectively, this -&gt; </a:t>
            </a:r>
            <a:endParaRPr lang="en-US" sz="4400" dirty="0"/>
          </a:p>
        </p:txBody>
      </p:sp>
      <p:sp>
        <p:nvSpPr>
          <p:cNvPr id="7" name="TextBox 6"/>
          <p:cNvSpPr txBox="1"/>
          <p:nvPr/>
        </p:nvSpPr>
        <p:spPr>
          <a:xfrm>
            <a:off x="1121632" y="4297262"/>
            <a:ext cx="5102102" cy="1938992"/>
          </a:xfrm>
          <a:prstGeom prst="rect">
            <a:avLst/>
          </a:prstGeom>
          <a:noFill/>
        </p:spPr>
        <p:txBody>
          <a:bodyPr wrap="none" rtlCol="0">
            <a:spAutoFit/>
          </a:bodyPr>
          <a:lstStyle/>
          <a:p>
            <a:r>
              <a:rPr lang="en-US" sz="4000" dirty="0" smtClean="0"/>
              <a:t>You search for a  Key</a:t>
            </a:r>
            <a:br>
              <a:rPr lang="en-US" sz="4000" dirty="0" smtClean="0"/>
            </a:br>
            <a:r>
              <a:rPr lang="en-US" sz="4000" dirty="0" smtClean="0"/>
              <a:t>to find an </a:t>
            </a:r>
            <a:r>
              <a:rPr lang="en-US" sz="4000" i="1" dirty="0" smtClean="0"/>
              <a:t>opaque value</a:t>
            </a:r>
            <a:r>
              <a:rPr lang="en-US" sz="4000" dirty="0" smtClean="0"/>
              <a:t/>
            </a:r>
            <a:br>
              <a:rPr lang="en-US" sz="4000" dirty="0" smtClean="0"/>
            </a:br>
            <a:endParaRPr lang="en-US" sz="4000" u="sng" dirty="0"/>
          </a:p>
        </p:txBody>
      </p:sp>
    </p:spTree>
    <p:extLst>
      <p:ext uri="{BB962C8B-B14F-4D97-AF65-F5344CB8AC3E}">
        <p14:creationId xmlns:p14="http://schemas.microsoft.com/office/powerpoint/2010/main" val="140095144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use a Key/Value store?</a:t>
            </a:r>
            <a:endParaRPr lang="en-US" dirty="0"/>
          </a:p>
        </p:txBody>
      </p:sp>
      <p:sp>
        <p:nvSpPr>
          <p:cNvPr id="3" name="Content Placeholder 2"/>
          <p:cNvSpPr>
            <a:spLocks noGrp="1"/>
          </p:cNvSpPr>
          <p:nvPr>
            <p:ph type="body" sz="quarter" idx="10"/>
          </p:nvPr>
        </p:nvSpPr>
        <p:spPr/>
        <p:txBody>
          <a:bodyPr/>
          <a:lstStyle/>
          <a:p>
            <a:r>
              <a:rPr lang="en-US" dirty="0" smtClean="0"/>
              <a:t>Very rapid, discreet look-ups</a:t>
            </a:r>
          </a:p>
          <a:p>
            <a:r>
              <a:rPr lang="en-US" dirty="0" smtClean="0"/>
              <a:t>When you always know the </a:t>
            </a:r>
            <a:r>
              <a:rPr lang="en-US" u="sng" dirty="0" smtClean="0"/>
              <a:t>Key</a:t>
            </a:r>
          </a:p>
          <a:p>
            <a:r>
              <a:rPr lang="en-US" dirty="0" smtClean="0"/>
              <a:t>When you only ever query by </a:t>
            </a:r>
            <a:r>
              <a:rPr lang="en-US" u="sng" dirty="0" smtClean="0"/>
              <a:t>Key</a:t>
            </a:r>
          </a:p>
        </p:txBody>
      </p:sp>
    </p:spTree>
    <p:extLst>
      <p:ext uri="{BB962C8B-B14F-4D97-AF65-F5344CB8AC3E}">
        <p14:creationId xmlns:p14="http://schemas.microsoft.com/office/powerpoint/2010/main" val="1927202863"/>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Less optimal?</a:t>
            </a:r>
            <a:endParaRPr lang="en-US" dirty="0"/>
          </a:p>
        </p:txBody>
      </p:sp>
      <p:sp>
        <p:nvSpPr>
          <p:cNvPr id="3" name="Content Placeholder 2"/>
          <p:cNvSpPr>
            <a:spLocks noGrp="1"/>
          </p:cNvSpPr>
          <p:nvPr>
            <p:ph type="body" sz="quarter" idx="10"/>
          </p:nvPr>
        </p:nvSpPr>
        <p:spPr/>
        <p:txBody>
          <a:bodyPr/>
          <a:lstStyle/>
          <a:p>
            <a:r>
              <a:rPr lang="en-US" dirty="0" smtClean="0"/>
              <a:t>Searching on properties within the </a:t>
            </a:r>
            <a:r>
              <a:rPr lang="en-US" u="sng" dirty="0" smtClean="0"/>
              <a:t>Value</a:t>
            </a:r>
          </a:p>
          <a:p>
            <a:r>
              <a:rPr lang="en-US" dirty="0" smtClean="0"/>
              <a:t>Complex queries</a:t>
            </a:r>
          </a:p>
        </p:txBody>
      </p:sp>
    </p:spTree>
    <p:extLst>
      <p:ext uri="{BB962C8B-B14F-4D97-AF65-F5344CB8AC3E}">
        <p14:creationId xmlns:p14="http://schemas.microsoft.com/office/powerpoint/2010/main" val="1937454240"/>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Options in Azure?</a:t>
            </a:r>
            <a:endParaRPr lang="en-US" dirty="0"/>
          </a:p>
        </p:txBody>
      </p:sp>
      <p:sp>
        <p:nvSpPr>
          <p:cNvPr id="3" name="Content Placeholder 2"/>
          <p:cNvSpPr>
            <a:spLocks noGrp="1"/>
          </p:cNvSpPr>
          <p:nvPr>
            <p:ph type="body" sz="quarter" idx="10"/>
          </p:nvPr>
        </p:nvSpPr>
        <p:spPr>
          <a:xfrm>
            <a:off x="269239" y="1189177"/>
            <a:ext cx="11653523" cy="5457007"/>
          </a:xfrm>
        </p:spPr>
        <p:txBody>
          <a:bodyPr/>
          <a:lstStyle/>
          <a:p>
            <a:r>
              <a:rPr lang="en-US" sz="4000" dirty="0" err="1" smtClean="0"/>
              <a:t>PaaS</a:t>
            </a:r>
            <a:endParaRPr lang="en-US" sz="4000" dirty="0"/>
          </a:p>
          <a:p>
            <a:pPr lvl="2"/>
            <a:r>
              <a:rPr lang="en-US" sz="3600" dirty="0" smtClean="0"/>
              <a:t>Azure Table Storage</a:t>
            </a:r>
          </a:p>
          <a:p>
            <a:pPr lvl="2"/>
            <a:r>
              <a:rPr lang="en-US" sz="3600" dirty="0" err="1" smtClean="0"/>
              <a:t>Redis</a:t>
            </a:r>
            <a:r>
              <a:rPr lang="en-US" sz="3600" dirty="0" smtClean="0"/>
              <a:t> Cache service</a:t>
            </a:r>
            <a:endParaRPr lang="en-US" dirty="0" smtClean="0"/>
          </a:p>
          <a:p>
            <a:r>
              <a:rPr lang="en-US" dirty="0" err="1" smtClean="0"/>
              <a:t>IaaS</a:t>
            </a:r>
            <a:endParaRPr lang="en-US" dirty="0" smtClean="0"/>
          </a:p>
          <a:p>
            <a:pPr lvl="2"/>
            <a:r>
              <a:rPr lang="en-US" sz="3600" dirty="0" err="1" smtClean="0"/>
              <a:t>Redis</a:t>
            </a:r>
            <a:endParaRPr lang="en-US" sz="3600" dirty="0" smtClean="0"/>
          </a:p>
          <a:p>
            <a:pPr lvl="2"/>
            <a:r>
              <a:rPr lang="en-US" sz="3600" dirty="0" err="1" smtClean="0"/>
              <a:t>Riak</a:t>
            </a:r>
            <a:endParaRPr lang="en-US" sz="3600" dirty="0" smtClean="0"/>
          </a:p>
          <a:p>
            <a:pPr lvl="2"/>
            <a:r>
              <a:rPr lang="en-US" sz="3600" dirty="0" err="1" smtClean="0"/>
              <a:t>Memcached</a:t>
            </a:r>
            <a:endParaRPr lang="en-US" sz="3600" dirty="0" smtClean="0"/>
          </a:p>
          <a:p>
            <a:pPr lvl="2"/>
            <a:r>
              <a:rPr lang="en-US" sz="3600" dirty="0" smtClean="0"/>
              <a:t>And so many more ….</a:t>
            </a:r>
          </a:p>
          <a:p>
            <a:pPr lvl="1"/>
            <a:endParaRPr lang="en-US" dirty="0"/>
          </a:p>
        </p:txBody>
      </p:sp>
    </p:spTree>
    <p:extLst>
      <p:ext uri="{BB962C8B-B14F-4D97-AF65-F5344CB8AC3E}">
        <p14:creationId xmlns:p14="http://schemas.microsoft.com/office/powerpoint/2010/main" val="769226845"/>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03178" y="3547321"/>
            <a:ext cx="3176154" cy="3176154"/>
          </a:xfrm>
          <a:prstGeom prst="rect">
            <a:avLst/>
          </a:prstGeom>
        </p:spPr>
      </p:pic>
      <p:sp>
        <p:nvSpPr>
          <p:cNvPr id="81" name="Title 1"/>
          <p:cNvSpPr txBox="1">
            <a:spLocks/>
          </p:cNvSpPr>
          <p:nvPr/>
        </p:nvSpPr>
        <p:spPr>
          <a:xfrm>
            <a:off x="270067" y="290403"/>
            <a:ext cx="11742122" cy="1524951"/>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192">
              <a:defRPr/>
            </a:pPr>
            <a:r>
              <a:rPr lang="en-US" sz="4704" dirty="0">
                <a:solidFill>
                  <a:srgbClr val="FFFFFF"/>
                </a:solidFill>
                <a:latin typeface="Segoe UI Light"/>
              </a:rPr>
              <a:t>Who am I???  (hint: </a:t>
            </a:r>
            <a:r>
              <a:rPr lang="en-US" sz="4704">
                <a:solidFill>
                  <a:srgbClr val="FFFFFF"/>
                </a:solidFill>
                <a:latin typeface="Segoe UI Light"/>
                <a:sym typeface="Wingdings"/>
              </a:rPr>
              <a:t> David Makogon)</a:t>
            </a:r>
            <a:endParaRPr lang="en-US" sz="4704" dirty="0">
              <a:solidFill>
                <a:srgbClr val="FFFFFF"/>
              </a:solidFill>
              <a:latin typeface="Segoe UI Light"/>
            </a:endParaRPr>
          </a:p>
        </p:txBody>
      </p:sp>
      <p:sp>
        <p:nvSpPr>
          <p:cNvPr id="2" name="TextBox 1"/>
          <p:cNvSpPr txBox="1"/>
          <p:nvPr/>
        </p:nvSpPr>
        <p:spPr>
          <a:xfrm>
            <a:off x="7871539" y="1367206"/>
            <a:ext cx="4230901" cy="4015941"/>
          </a:xfrm>
          <a:prstGeom prst="rect">
            <a:avLst/>
          </a:prstGeom>
          <a:noFill/>
        </p:spPr>
        <p:txBody>
          <a:bodyPr wrap="square" lIns="179259" tIns="143407" rIns="179259" bIns="143407">
            <a:spAutoFit/>
          </a:bodyPr>
          <a:lstStyle/>
          <a:p>
            <a:pPr defTabSz="913330" eaLnBrk="0" fontAlgn="base" hangingPunct="0">
              <a:lnSpc>
                <a:spcPct val="90000"/>
              </a:lnSpc>
              <a:spcBef>
                <a:spcPct val="0"/>
              </a:spcBef>
              <a:spcAft>
                <a:spcPts val="588"/>
              </a:spcAft>
              <a:defRPr/>
            </a:pPr>
            <a:endParaRPr lang="en-US" sz="3200" dirty="0"/>
          </a:p>
          <a:p>
            <a:pPr defTabSz="913330" eaLnBrk="0" fontAlgn="base" hangingPunct="0">
              <a:lnSpc>
                <a:spcPct val="90000"/>
              </a:lnSpc>
              <a:spcBef>
                <a:spcPct val="0"/>
              </a:spcBef>
              <a:spcAft>
                <a:spcPts val="588"/>
              </a:spcAft>
              <a:defRPr/>
            </a:pPr>
            <a:endParaRPr lang="en-US" sz="2353" dirty="0">
              <a:solidFill>
                <a:schemeClr val="bg1"/>
              </a:solidFill>
              <a:latin typeface="Segoe UI" panose="020B0502040204020203" pitchFamily="34" charset="0"/>
              <a:ea typeface="MS PGothic" pitchFamily="34" charset="-128"/>
            </a:endParaRPr>
          </a:p>
          <a:p>
            <a:pPr defTabSz="913330" eaLnBrk="0" fontAlgn="base" hangingPunct="0">
              <a:lnSpc>
                <a:spcPct val="90000"/>
              </a:lnSpc>
              <a:spcBef>
                <a:spcPct val="0"/>
              </a:spcBef>
              <a:spcAft>
                <a:spcPts val="588"/>
              </a:spcAft>
              <a:defRPr/>
            </a:pPr>
            <a:endParaRPr lang="en-US" sz="2353" dirty="0">
              <a:solidFill>
                <a:schemeClr val="bg1"/>
              </a:solidFill>
              <a:latin typeface="Segoe UI" panose="020B0502040204020203" pitchFamily="34" charset="0"/>
              <a:ea typeface="MS PGothic" pitchFamily="34" charset="-128"/>
            </a:endParaRPr>
          </a:p>
          <a:p>
            <a:pPr defTabSz="913330" eaLnBrk="0" fontAlgn="base" hangingPunct="0">
              <a:lnSpc>
                <a:spcPct val="90000"/>
              </a:lnSpc>
              <a:spcBef>
                <a:spcPct val="0"/>
              </a:spcBef>
              <a:spcAft>
                <a:spcPts val="588"/>
              </a:spcAft>
              <a:defRPr/>
            </a:pPr>
            <a:endParaRPr lang="en-US" sz="2353" dirty="0">
              <a:solidFill>
                <a:schemeClr val="bg1"/>
              </a:solidFill>
              <a:latin typeface="Segoe UI" panose="020B0502040204020203" pitchFamily="34" charset="0"/>
              <a:ea typeface="MS PGothic" pitchFamily="34" charset="-128"/>
            </a:endParaRPr>
          </a:p>
          <a:p>
            <a:pPr defTabSz="913330" eaLnBrk="0" fontAlgn="base" hangingPunct="0">
              <a:lnSpc>
                <a:spcPct val="90000"/>
              </a:lnSpc>
              <a:spcBef>
                <a:spcPct val="0"/>
              </a:spcBef>
              <a:spcAft>
                <a:spcPts val="588"/>
              </a:spcAft>
              <a:defRPr/>
            </a:pPr>
            <a:endParaRPr lang="en-US" sz="2353" dirty="0">
              <a:solidFill>
                <a:schemeClr val="bg1"/>
              </a:solidFill>
              <a:latin typeface="Segoe UI" panose="020B0502040204020203" pitchFamily="34" charset="0"/>
              <a:ea typeface="MS PGothic" pitchFamily="34" charset="-128"/>
            </a:endParaRPr>
          </a:p>
          <a:p>
            <a:pPr defTabSz="913330" eaLnBrk="0" fontAlgn="base" hangingPunct="0">
              <a:lnSpc>
                <a:spcPct val="90000"/>
              </a:lnSpc>
              <a:spcBef>
                <a:spcPct val="0"/>
              </a:spcBef>
              <a:spcAft>
                <a:spcPts val="588"/>
              </a:spcAft>
              <a:defRPr/>
            </a:pPr>
            <a:endParaRPr lang="en-US" sz="2353" dirty="0">
              <a:solidFill>
                <a:schemeClr val="bg1"/>
              </a:solidFill>
              <a:latin typeface="Segoe UI" panose="020B0502040204020203" pitchFamily="34" charset="0"/>
              <a:ea typeface="MS PGothic" pitchFamily="34" charset="-128"/>
            </a:endParaRPr>
          </a:p>
          <a:p>
            <a:pPr defTabSz="913330" eaLnBrk="0" fontAlgn="base" hangingPunct="0">
              <a:lnSpc>
                <a:spcPct val="90000"/>
              </a:lnSpc>
              <a:spcBef>
                <a:spcPct val="0"/>
              </a:spcBef>
              <a:spcAft>
                <a:spcPts val="588"/>
              </a:spcAft>
              <a:defRPr/>
            </a:pPr>
            <a:endParaRPr lang="en-US" sz="2353" dirty="0">
              <a:solidFill>
                <a:schemeClr val="bg1"/>
              </a:solidFill>
              <a:latin typeface="Segoe UI" panose="020B0502040204020203" pitchFamily="34" charset="0"/>
              <a:ea typeface="MS PGothic" pitchFamily="34" charset="-128"/>
            </a:endParaRPr>
          </a:p>
          <a:p>
            <a:pPr defTabSz="913330" eaLnBrk="0" fontAlgn="base" hangingPunct="0">
              <a:lnSpc>
                <a:spcPct val="90000"/>
              </a:lnSpc>
              <a:spcBef>
                <a:spcPct val="0"/>
              </a:spcBef>
              <a:spcAft>
                <a:spcPts val="588"/>
              </a:spcAft>
              <a:defRPr/>
            </a:pPr>
            <a:endParaRPr lang="en-US" sz="2353" dirty="0">
              <a:solidFill>
                <a:schemeClr val="bg1"/>
              </a:solidFill>
              <a:latin typeface="Segoe UI" panose="020B0502040204020203" pitchFamily="34" charset="0"/>
              <a:ea typeface="MS PGothic" pitchFamily="34" charset="-128"/>
            </a:endParaRPr>
          </a:p>
          <a:p>
            <a:pPr defTabSz="913330" eaLnBrk="0" fontAlgn="base" hangingPunct="0">
              <a:lnSpc>
                <a:spcPct val="90000"/>
              </a:lnSpc>
              <a:spcBef>
                <a:spcPct val="0"/>
              </a:spcBef>
              <a:spcAft>
                <a:spcPts val="588"/>
              </a:spcAft>
              <a:defRPr/>
            </a:pPr>
            <a:endParaRPr lang="en-US" sz="2353" dirty="0">
              <a:solidFill>
                <a:schemeClr val="bg1"/>
              </a:solidFill>
              <a:latin typeface="Segoe UI" panose="020B0502040204020203" pitchFamily="34" charset="0"/>
              <a:ea typeface="MS PGothic" pitchFamily="34" charset="-128"/>
            </a:endParaRPr>
          </a:p>
        </p:txBody>
      </p:sp>
      <p:sp>
        <p:nvSpPr>
          <p:cNvPr id="4" name="TextBox 3"/>
          <p:cNvSpPr txBox="1"/>
          <p:nvPr/>
        </p:nvSpPr>
        <p:spPr>
          <a:xfrm>
            <a:off x="270066" y="1366781"/>
            <a:ext cx="7917592" cy="5255302"/>
          </a:xfrm>
          <a:prstGeom prst="rect">
            <a:avLst/>
          </a:prstGeom>
          <a:noFill/>
        </p:spPr>
        <p:txBody>
          <a:bodyPr wrap="square" lIns="182854" tIns="146284" rIns="182854" bIns="146284" rtlCol="0">
            <a:spAutoFit/>
          </a:bodyPr>
          <a:lstStyle/>
          <a:p>
            <a:pPr>
              <a:lnSpc>
                <a:spcPct val="90000"/>
              </a:lnSpc>
              <a:spcAft>
                <a:spcPts val="600"/>
              </a:spcAft>
            </a:pPr>
            <a:r>
              <a:rPr lang="en-US" sz="4000" dirty="0"/>
              <a:t>Azure architect</a:t>
            </a:r>
          </a:p>
          <a:p>
            <a:pPr>
              <a:lnSpc>
                <a:spcPct val="90000"/>
              </a:lnSpc>
              <a:spcAft>
                <a:spcPts val="600"/>
              </a:spcAft>
            </a:pPr>
            <a:r>
              <a:rPr lang="en-US" sz="4000" dirty="0"/>
              <a:t>Camera carrier</a:t>
            </a:r>
          </a:p>
          <a:p>
            <a:pPr>
              <a:lnSpc>
                <a:spcPct val="90000"/>
              </a:lnSpc>
              <a:spcAft>
                <a:spcPts val="600"/>
              </a:spcAft>
            </a:pPr>
            <a:r>
              <a:rPr lang="en-US" sz="4000" dirty="0"/>
              <a:t>Pun </a:t>
            </a:r>
            <a:r>
              <a:rPr lang="en-US" sz="4000" dirty="0" err="1"/>
              <a:t>penner</a:t>
            </a:r>
            <a:endParaRPr lang="en-US" sz="4000" dirty="0"/>
          </a:p>
          <a:p>
            <a:pPr>
              <a:lnSpc>
                <a:spcPct val="90000"/>
              </a:lnSpc>
              <a:spcAft>
                <a:spcPts val="600"/>
              </a:spcAft>
            </a:pPr>
            <a:r>
              <a:rPr lang="en-US" sz="4000" dirty="0"/>
              <a:t>NoSQL non-novice</a:t>
            </a:r>
          </a:p>
          <a:p>
            <a:pPr>
              <a:lnSpc>
                <a:spcPct val="90000"/>
              </a:lnSpc>
              <a:spcAft>
                <a:spcPts val="600"/>
              </a:spcAft>
            </a:pPr>
            <a:r>
              <a:rPr lang="en-US" sz="4000" dirty="0"/>
              <a:t>Community </a:t>
            </a:r>
            <a:r>
              <a:rPr lang="en-US" sz="4000" dirty="0" err="1"/>
              <a:t>congrat</a:t>
            </a:r>
            <a:r>
              <a:rPr lang="en-US" sz="4000" dirty="0"/>
              <a:t> collector</a:t>
            </a:r>
          </a:p>
          <a:p>
            <a:pPr>
              <a:lnSpc>
                <a:spcPct val="90000"/>
              </a:lnSpc>
              <a:spcAft>
                <a:spcPts val="600"/>
              </a:spcAft>
            </a:pPr>
            <a:r>
              <a:rPr lang="en-US" sz="4000" dirty="0"/>
              <a:t> - (World's first former) Azure MVP</a:t>
            </a:r>
          </a:p>
          <a:p>
            <a:pPr>
              <a:lnSpc>
                <a:spcPct val="90000"/>
              </a:lnSpc>
              <a:spcAft>
                <a:spcPts val="600"/>
              </a:spcAft>
            </a:pPr>
            <a:r>
              <a:rPr lang="en-US" sz="4000" dirty="0"/>
              <a:t> - (Former) MongoDB Master</a:t>
            </a:r>
          </a:p>
          <a:p>
            <a:pPr>
              <a:lnSpc>
                <a:spcPct val="90000"/>
              </a:lnSpc>
              <a:spcAft>
                <a:spcPts val="600"/>
              </a:spcAft>
            </a:pPr>
            <a:r>
              <a:rPr lang="en-US" sz="4000" dirty="0"/>
              <a:t> - Neo4j Ambassador</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2340" y="909054"/>
            <a:ext cx="10336748" cy="5814421"/>
          </a:xfrm>
          <a:prstGeom prst="rect">
            <a:avLst/>
          </a:prstGeom>
        </p:spPr>
      </p:pic>
      <p:sp>
        <p:nvSpPr>
          <p:cNvPr id="7" name="TextBox 6"/>
          <p:cNvSpPr txBox="1"/>
          <p:nvPr/>
        </p:nvSpPr>
        <p:spPr>
          <a:xfrm>
            <a:off x="194537" y="4939959"/>
            <a:ext cx="11817652" cy="1484343"/>
          </a:xfrm>
          <a:prstGeom prst="rect">
            <a:avLst/>
          </a:prstGeom>
          <a:solidFill>
            <a:schemeClr val="tx1"/>
          </a:solidFill>
        </p:spPr>
        <p:txBody>
          <a:bodyPr wrap="square" lIns="179285" tIns="143428" rIns="179285" bIns="143428" rtlCol="0">
            <a:spAutoFit/>
          </a:bodyPr>
          <a:lstStyle/>
          <a:p>
            <a:pPr>
              <a:lnSpc>
                <a:spcPct val="90000"/>
              </a:lnSpc>
              <a:spcAft>
                <a:spcPts val="588"/>
              </a:spcAft>
            </a:pPr>
            <a:r>
              <a:rPr lang="en-US" sz="4313" dirty="0" smtClean="0">
                <a:solidFill>
                  <a:schemeClr val="accent6"/>
                </a:solidFill>
              </a:rPr>
              <a:t>The thermometer worked for 2 weeks, then quit abruptly. Apparently it was a temp job...</a:t>
            </a:r>
            <a:endParaRPr lang="en-US" sz="4313" dirty="0">
              <a:solidFill>
                <a:schemeClr val="accent6"/>
              </a:solidFill>
            </a:endParaRPr>
          </a:p>
        </p:txBody>
      </p:sp>
    </p:spTree>
    <p:extLst>
      <p:ext uri="{BB962C8B-B14F-4D97-AF65-F5344CB8AC3E}">
        <p14:creationId xmlns:p14="http://schemas.microsoft.com/office/powerpoint/2010/main" val="16079100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Demo – key/value database</a:t>
            </a:r>
            <a:endParaRPr lang="en-US" dirty="0"/>
          </a:p>
        </p:txBody>
      </p:sp>
    </p:spTree>
    <p:extLst>
      <p:ext uri="{BB962C8B-B14F-4D97-AF65-F5344CB8AC3E}">
        <p14:creationId xmlns:p14="http://schemas.microsoft.com/office/powerpoint/2010/main" val="1355648341"/>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Document databases</a:t>
            </a:r>
            <a:endParaRPr lang="en-US" dirty="0"/>
          </a:p>
        </p:txBody>
      </p:sp>
    </p:spTree>
    <p:extLst>
      <p:ext uri="{BB962C8B-B14F-4D97-AF65-F5344CB8AC3E}">
        <p14:creationId xmlns:p14="http://schemas.microsoft.com/office/powerpoint/2010/main" val="470872450"/>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    What’s a document database?</a:t>
            </a:r>
            <a:endParaRPr lang="en-US" dirty="0"/>
          </a:p>
        </p:txBody>
      </p:sp>
      <p:sp>
        <p:nvSpPr>
          <p:cNvPr id="9" name="TextBox 8"/>
          <p:cNvSpPr txBox="1"/>
          <p:nvPr/>
        </p:nvSpPr>
        <p:spPr>
          <a:xfrm>
            <a:off x="492982" y="2854057"/>
            <a:ext cx="5446363" cy="584775"/>
          </a:xfrm>
          <a:prstGeom prst="rect">
            <a:avLst/>
          </a:prstGeom>
          <a:noFill/>
        </p:spPr>
        <p:txBody>
          <a:bodyPr wrap="none" rtlCol="0">
            <a:spAutoFit/>
          </a:bodyPr>
          <a:lstStyle/>
          <a:p>
            <a:r>
              <a:rPr lang="en-US" sz="3200" u="sng" dirty="0" smtClean="0"/>
              <a:t>NOT</a:t>
            </a:r>
            <a:r>
              <a:rPr lang="en-US" sz="3200" dirty="0" smtClean="0"/>
              <a:t> for this kind of document !</a:t>
            </a:r>
            <a:endParaRPr lang="en-US" sz="3200" dirty="0"/>
          </a:p>
        </p:txBody>
      </p:sp>
      <p:pic>
        <p:nvPicPr>
          <p:cNvPr id="2" name="Picture 1"/>
          <p:cNvPicPr>
            <a:picLocks noChangeAspect="1"/>
          </p:cNvPicPr>
          <p:nvPr/>
        </p:nvPicPr>
        <p:blipFill>
          <a:blip r:embed="rId2"/>
          <a:stretch>
            <a:fillRect/>
          </a:stretch>
        </p:blipFill>
        <p:spPr>
          <a:xfrm>
            <a:off x="8954120" y="854961"/>
            <a:ext cx="2970960" cy="2970960"/>
          </a:xfrm>
          <a:prstGeom prst="rect">
            <a:avLst/>
          </a:prstGeom>
        </p:spPr>
      </p:pic>
      <p:pic>
        <p:nvPicPr>
          <p:cNvPr id="4" name="Picture 3"/>
          <p:cNvPicPr>
            <a:picLocks noChangeAspect="1"/>
          </p:cNvPicPr>
          <p:nvPr/>
        </p:nvPicPr>
        <p:blipFill>
          <a:blip r:embed="rId3"/>
          <a:stretch>
            <a:fillRect/>
          </a:stretch>
        </p:blipFill>
        <p:spPr>
          <a:xfrm>
            <a:off x="6191310" y="1746773"/>
            <a:ext cx="2850654" cy="2799342"/>
          </a:xfrm>
          <a:prstGeom prst="rect">
            <a:avLst/>
          </a:prstGeom>
        </p:spPr>
      </p:pic>
      <p:pic>
        <p:nvPicPr>
          <p:cNvPr id="5" name="Picture 4"/>
          <p:cNvPicPr>
            <a:picLocks noChangeAspect="1"/>
          </p:cNvPicPr>
          <p:nvPr/>
        </p:nvPicPr>
        <p:blipFill>
          <a:blip r:embed="rId4"/>
          <a:stretch>
            <a:fillRect/>
          </a:stretch>
        </p:blipFill>
        <p:spPr>
          <a:xfrm>
            <a:off x="8465609" y="4185976"/>
            <a:ext cx="2530894" cy="2530894"/>
          </a:xfrm>
          <a:prstGeom prst="rect">
            <a:avLst/>
          </a:prstGeom>
        </p:spPr>
      </p:pic>
    </p:spTree>
    <p:extLst>
      <p:ext uri="{BB962C8B-B14F-4D97-AF65-F5344CB8AC3E}">
        <p14:creationId xmlns:p14="http://schemas.microsoft.com/office/powerpoint/2010/main" val="50452775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par>
                                <p:cTn id="14" presetID="10" presetClass="entr" presetSubtype="0" fill="hold"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    What’s a document database?</a:t>
            </a:r>
            <a:endParaRPr lang="en-US" dirty="0"/>
          </a:p>
        </p:txBody>
      </p:sp>
      <p:sp>
        <p:nvSpPr>
          <p:cNvPr id="9" name="TextBox 8"/>
          <p:cNvSpPr txBox="1"/>
          <p:nvPr/>
        </p:nvSpPr>
        <p:spPr>
          <a:xfrm>
            <a:off x="368291" y="3164682"/>
            <a:ext cx="4694106" cy="584775"/>
          </a:xfrm>
          <a:prstGeom prst="rect">
            <a:avLst/>
          </a:prstGeom>
          <a:noFill/>
        </p:spPr>
        <p:txBody>
          <a:bodyPr wrap="none" rtlCol="0">
            <a:spAutoFit/>
          </a:bodyPr>
          <a:lstStyle/>
          <a:p>
            <a:r>
              <a:rPr lang="en-US" sz="3200" dirty="0" smtClean="0"/>
              <a:t>For </a:t>
            </a:r>
            <a:r>
              <a:rPr lang="en-US" sz="3200" u="sng" dirty="0" smtClean="0"/>
              <a:t>this </a:t>
            </a:r>
            <a:r>
              <a:rPr lang="en-US" sz="3200" dirty="0" smtClean="0"/>
              <a:t>kind of document -</a:t>
            </a:r>
            <a:endParaRPr lang="en-US" sz="3200" dirty="0"/>
          </a:p>
        </p:txBody>
      </p:sp>
      <p:sp>
        <p:nvSpPr>
          <p:cNvPr id="10" name="TextBox 9"/>
          <p:cNvSpPr txBox="1"/>
          <p:nvPr/>
        </p:nvSpPr>
        <p:spPr>
          <a:xfrm>
            <a:off x="4854579" y="1121011"/>
            <a:ext cx="6531745" cy="5173724"/>
          </a:xfrm>
          <a:prstGeom prst="rect">
            <a:avLst/>
          </a:prstGeom>
          <a:noFill/>
        </p:spPr>
        <p:txBody>
          <a:bodyPr wrap="square" lIns="182880" tIns="146304" rIns="182880" bIns="146304" rtlCol="0">
            <a:spAutoFit/>
          </a:bodyPr>
          <a:lstStyle/>
          <a:p>
            <a:pPr marL="0" marR="0" lvl="0" indent="0" defTabSz="932742" eaLnBrk="1" fontAlgn="auto" latinLnBrk="0" hangingPunct="1">
              <a:lnSpc>
                <a:spcPct val="90000"/>
              </a:lnSpc>
              <a:spcBef>
                <a:spcPts val="0"/>
              </a:spcBef>
              <a:spcAft>
                <a:spcPts val="600"/>
              </a:spcAft>
              <a:buClrTx/>
              <a:buSzTx/>
              <a:buFontTx/>
              <a:buNone/>
              <a:tabLst/>
              <a:defRPr/>
            </a:pPr>
            <a:r>
              <a:rPr kumimoji="0" lang="en-US" sz="2000" b="1" i="0" u="none" strike="noStrike" kern="600" cap="none" spc="0" normalizeH="0" baseline="0" noProof="0" dirty="0" smtClean="0">
                <a:ln>
                  <a:noFill/>
                </a:ln>
                <a:effectLst/>
                <a:uLnTx/>
                <a:uFillTx/>
                <a:latin typeface="Courier New" panose="02070309020205020404" pitchFamily="49" charset="0"/>
                <a:cs typeface="Courier New" panose="02070309020205020404" pitchFamily="49" charset="0"/>
              </a:rPr>
              <a:t>{</a:t>
            </a:r>
          </a:p>
          <a:p>
            <a:pPr marL="0" marR="0" lvl="0" indent="0" defTabSz="932742" eaLnBrk="1" fontAlgn="auto" latinLnBrk="0" hangingPunct="1">
              <a:lnSpc>
                <a:spcPct val="90000"/>
              </a:lnSpc>
              <a:spcBef>
                <a:spcPts val="0"/>
              </a:spcBef>
              <a:spcAft>
                <a:spcPts val="600"/>
              </a:spcAft>
              <a:buClrTx/>
              <a:buSzTx/>
              <a:buFontTx/>
              <a:buNone/>
              <a:tabLst/>
              <a:defRPr/>
            </a:pPr>
            <a:r>
              <a:rPr kumimoji="0" lang="en-US" sz="2000" b="1" i="0" u="none" strike="noStrike" kern="600" cap="none" spc="0" normalizeH="0" baseline="0" noProof="0" dirty="0" smtClean="0">
                <a:ln>
                  <a:noFill/>
                </a:ln>
                <a:effectLst/>
                <a:uLnTx/>
                <a:uFillTx/>
                <a:latin typeface="Courier New" panose="02070309020205020404" pitchFamily="49" charset="0"/>
                <a:cs typeface="Courier New" panose="02070309020205020404" pitchFamily="49" charset="0"/>
              </a:rPr>
              <a:t>     “id": “13244_user",     </a:t>
            </a:r>
          </a:p>
          <a:p>
            <a:pPr marL="0" marR="0" lvl="0" indent="0" defTabSz="932742" eaLnBrk="1" fontAlgn="auto" latinLnBrk="0" hangingPunct="1">
              <a:lnSpc>
                <a:spcPct val="90000"/>
              </a:lnSpc>
              <a:spcBef>
                <a:spcPts val="0"/>
              </a:spcBef>
              <a:spcAft>
                <a:spcPts val="600"/>
              </a:spcAft>
              <a:buClrTx/>
              <a:buSzTx/>
              <a:buFontTx/>
              <a:buNone/>
              <a:tabLst/>
              <a:defRPr/>
            </a:pPr>
            <a:r>
              <a:rPr kumimoji="0" lang="en-US" sz="2000" b="1" i="0" u="none" strike="noStrike" kern="600" cap="none" spc="0" normalizeH="0" baseline="0" noProof="0" dirty="0" smtClean="0">
                <a:ln>
                  <a:noFill/>
                </a:ln>
                <a:effectLst/>
                <a:uLnTx/>
                <a:uFillTx/>
                <a:latin typeface="Courier New" panose="02070309020205020404" pitchFamily="49" charset="0"/>
                <a:cs typeface="Courier New" panose="02070309020205020404" pitchFamily="49" charset="0"/>
              </a:rPr>
              <a:t>     "firstName": "John",</a:t>
            </a:r>
          </a:p>
          <a:p>
            <a:pPr marL="0" marR="0" lvl="0" indent="0" defTabSz="932742" eaLnBrk="1" fontAlgn="auto" latinLnBrk="0" hangingPunct="1">
              <a:lnSpc>
                <a:spcPct val="90000"/>
              </a:lnSpc>
              <a:spcBef>
                <a:spcPts val="0"/>
              </a:spcBef>
              <a:spcAft>
                <a:spcPts val="600"/>
              </a:spcAft>
              <a:buClrTx/>
              <a:buSzTx/>
              <a:buFontTx/>
              <a:buNone/>
              <a:tabLst/>
              <a:defRPr/>
            </a:pPr>
            <a:r>
              <a:rPr kumimoji="0" lang="en-US" sz="2000" b="1" i="0" u="none" strike="noStrike" kern="600" cap="none" spc="0" normalizeH="0" baseline="0" noProof="0" dirty="0" smtClean="0">
                <a:ln>
                  <a:noFill/>
                </a:ln>
                <a:effectLst/>
                <a:uLnTx/>
                <a:uFillTx/>
                <a:latin typeface="Courier New" panose="02070309020205020404" pitchFamily="49" charset="0"/>
                <a:cs typeface="Courier New" panose="02070309020205020404" pitchFamily="49" charset="0"/>
              </a:rPr>
              <a:t>     "lastName": "Smith",</a:t>
            </a:r>
          </a:p>
          <a:p>
            <a:pPr marL="0" marR="0" lvl="0" indent="0" defTabSz="932742" eaLnBrk="1" fontAlgn="auto" latinLnBrk="0" hangingPunct="1">
              <a:lnSpc>
                <a:spcPct val="90000"/>
              </a:lnSpc>
              <a:spcBef>
                <a:spcPts val="0"/>
              </a:spcBef>
              <a:spcAft>
                <a:spcPts val="600"/>
              </a:spcAft>
              <a:buClrTx/>
              <a:buSzTx/>
              <a:buFontTx/>
              <a:buNone/>
              <a:tabLst/>
              <a:defRPr/>
            </a:pPr>
            <a:r>
              <a:rPr kumimoji="0" lang="en-US" sz="2000" b="1" i="0" u="none" strike="noStrike" kern="600" cap="none" spc="0" normalizeH="0" baseline="0" noProof="0" dirty="0" smtClean="0">
                <a:ln>
                  <a:noFill/>
                </a:ln>
                <a:effectLst/>
                <a:uLnTx/>
                <a:uFillTx/>
                <a:latin typeface="Courier New" panose="02070309020205020404" pitchFamily="49" charset="0"/>
                <a:cs typeface="Courier New" panose="02070309020205020404" pitchFamily="49" charset="0"/>
              </a:rPr>
              <a:t>     "age": 25,</a:t>
            </a:r>
          </a:p>
          <a:p>
            <a:pPr marL="0" marR="0" lvl="0" indent="0" defTabSz="932742" eaLnBrk="1" fontAlgn="auto" latinLnBrk="0" hangingPunct="1">
              <a:lnSpc>
                <a:spcPct val="90000"/>
              </a:lnSpc>
              <a:spcBef>
                <a:spcPts val="0"/>
              </a:spcBef>
              <a:spcAft>
                <a:spcPts val="600"/>
              </a:spcAft>
              <a:buClrTx/>
              <a:buSzTx/>
              <a:buFontTx/>
              <a:buNone/>
              <a:tabLst/>
              <a:defRPr/>
            </a:pPr>
            <a:r>
              <a:rPr kumimoji="0" lang="en-US" sz="2000" b="1" i="0" u="none" strike="noStrike" kern="600" cap="none" spc="0" normalizeH="0" baseline="0" noProof="0" dirty="0" smtClean="0">
                <a:ln>
                  <a:noFill/>
                </a:ln>
                <a:effectLst/>
                <a:uLnTx/>
                <a:uFillTx/>
                <a:latin typeface="Courier New" panose="02070309020205020404" pitchFamily="49" charset="0"/>
                <a:cs typeface="Courier New" panose="02070309020205020404" pitchFamily="49" charset="0"/>
              </a:rPr>
              <a:t>     "address":</a:t>
            </a:r>
          </a:p>
          <a:p>
            <a:pPr marL="0" marR="0" lvl="0" indent="0" defTabSz="932742" eaLnBrk="1" fontAlgn="auto" latinLnBrk="0" hangingPunct="1">
              <a:lnSpc>
                <a:spcPct val="90000"/>
              </a:lnSpc>
              <a:spcBef>
                <a:spcPts val="0"/>
              </a:spcBef>
              <a:spcAft>
                <a:spcPts val="600"/>
              </a:spcAft>
              <a:buClrTx/>
              <a:buSzTx/>
              <a:buFontTx/>
              <a:buNone/>
              <a:tabLst/>
              <a:defRPr/>
            </a:pPr>
            <a:r>
              <a:rPr kumimoji="0" lang="en-US" sz="2000" b="1" i="0" u="none" strike="noStrike" kern="600" cap="none" spc="0" normalizeH="0" baseline="0" noProof="0" dirty="0" smtClean="0">
                <a:ln>
                  <a:noFill/>
                </a:ln>
                <a:effectLst/>
                <a:uLnTx/>
                <a:uFillTx/>
                <a:latin typeface="Courier New" panose="02070309020205020404" pitchFamily="49" charset="0"/>
                <a:cs typeface="Courier New" panose="02070309020205020404" pitchFamily="49" charset="0"/>
              </a:rPr>
              <a:t>     {</a:t>
            </a:r>
          </a:p>
          <a:p>
            <a:pPr marL="0" marR="0" lvl="0" indent="0" defTabSz="932742" eaLnBrk="1" fontAlgn="auto" latinLnBrk="0" hangingPunct="1">
              <a:lnSpc>
                <a:spcPct val="90000"/>
              </a:lnSpc>
              <a:spcBef>
                <a:spcPts val="0"/>
              </a:spcBef>
              <a:spcAft>
                <a:spcPts val="600"/>
              </a:spcAft>
              <a:buClrTx/>
              <a:buSzTx/>
              <a:buFontTx/>
              <a:buNone/>
              <a:tabLst/>
              <a:defRPr/>
            </a:pPr>
            <a:r>
              <a:rPr kumimoji="0" lang="en-US" sz="2000" b="1" i="0" u="none" strike="noStrike" kern="600" cap="none" spc="0" normalizeH="0" baseline="0" noProof="0" dirty="0" smtClean="0">
                <a:ln>
                  <a:noFill/>
                </a:ln>
                <a:effectLst/>
                <a:uLnTx/>
                <a:uFillTx/>
                <a:latin typeface="Courier New" panose="02070309020205020404" pitchFamily="49" charset="0"/>
                <a:cs typeface="Courier New" panose="02070309020205020404" pitchFamily="49" charset="0"/>
              </a:rPr>
              <a:t>         "streetAddress": "21 2nd </a:t>
            </a:r>
            <a:r>
              <a:rPr kumimoji="0" lang="en-US" sz="2000" b="1" i="0" u="none" strike="noStrike" kern="600" cap="none" spc="0" normalizeH="0" baseline="0" noProof="0" dirty="0" err="1" smtClean="0">
                <a:ln>
                  <a:noFill/>
                </a:ln>
                <a:effectLst/>
                <a:uLnTx/>
                <a:uFillTx/>
                <a:latin typeface="Courier New" panose="02070309020205020404" pitchFamily="49" charset="0"/>
                <a:cs typeface="Courier New" panose="02070309020205020404" pitchFamily="49" charset="0"/>
              </a:rPr>
              <a:t>Str</a:t>
            </a:r>
            <a:r>
              <a:rPr kumimoji="0" lang="en-US" sz="2000" b="1" i="0" u="none" strike="noStrike" kern="600" cap="none" spc="0" normalizeH="0" baseline="0" noProof="0" dirty="0" smtClean="0">
                <a:ln>
                  <a:noFill/>
                </a:ln>
                <a:effectLst/>
                <a:uLnTx/>
                <a:uFillTx/>
                <a:latin typeface="Courier New" panose="02070309020205020404" pitchFamily="49" charset="0"/>
                <a:cs typeface="Courier New" panose="02070309020205020404" pitchFamily="49" charset="0"/>
              </a:rPr>
              <a:t>",</a:t>
            </a:r>
          </a:p>
          <a:p>
            <a:pPr marL="0" marR="0" lvl="0" indent="0" defTabSz="932742" eaLnBrk="1" fontAlgn="auto" latinLnBrk="0" hangingPunct="1">
              <a:lnSpc>
                <a:spcPct val="90000"/>
              </a:lnSpc>
              <a:spcBef>
                <a:spcPts val="0"/>
              </a:spcBef>
              <a:spcAft>
                <a:spcPts val="600"/>
              </a:spcAft>
              <a:buClrTx/>
              <a:buSzTx/>
              <a:buFontTx/>
              <a:buNone/>
              <a:tabLst/>
              <a:defRPr/>
            </a:pPr>
            <a:r>
              <a:rPr kumimoji="0" lang="en-US" sz="2000" b="1" i="0" u="none" strike="noStrike" kern="600" cap="none" spc="0" normalizeH="0" baseline="0" noProof="0" dirty="0" smtClean="0">
                <a:ln>
                  <a:noFill/>
                </a:ln>
                <a:effectLst/>
                <a:uLnTx/>
                <a:uFillTx/>
                <a:latin typeface="Courier New" panose="02070309020205020404" pitchFamily="49" charset="0"/>
                <a:cs typeface="Courier New" panose="02070309020205020404" pitchFamily="49" charset="0"/>
              </a:rPr>
              <a:t>         "city": "New York",</a:t>
            </a:r>
          </a:p>
          <a:p>
            <a:pPr marL="0" marR="0" lvl="0" indent="0" defTabSz="932742" eaLnBrk="1" fontAlgn="auto" latinLnBrk="0" hangingPunct="1">
              <a:lnSpc>
                <a:spcPct val="90000"/>
              </a:lnSpc>
              <a:spcBef>
                <a:spcPts val="0"/>
              </a:spcBef>
              <a:spcAft>
                <a:spcPts val="600"/>
              </a:spcAft>
              <a:buClrTx/>
              <a:buSzTx/>
              <a:buFontTx/>
              <a:buNone/>
              <a:tabLst/>
              <a:defRPr/>
            </a:pPr>
            <a:r>
              <a:rPr kumimoji="0" lang="en-US" sz="2000" b="1" i="0" u="none" strike="noStrike" kern="600" cap="none" spc="0" normalizeH="0" baseline="0" noProof="0" dirty="0" smtClean="0">
                <a:ln>
                  <a:noFill/>
                </a:ln>
                <a:effectLst/>
                <a:uLnTx/>
                <a:uFillTx/>
                <a:latin typeface="Courier New" panose="02070309020205020404" pitchFamily="49" charset="0"/>
                <a:cs typeface="Courier New" panose="02070309020205020404" pitchFamily="49" charset="0"/>
              </a:rPr>
              <a:t>         "state": "NY",</a:t>
            </a:r>
          </a:p>
          <a:p>
            <a:pPr marL="0" marR="0" lvl="0" indent="0" defTabSz="932742" eaLnBrk="1" fontAlgn="auto" latinLnBrk="0" hangingPunct="1">
              <a:lnSpc>
                <a:spcPct val="90000"/>
              </a:lnSpc>
              <a:spcBef>
                <a:spcPts val="0"/>
              </a:spcBef>
              <a:spcAft>
                <a:spcPts val="600"/>
              </a:spcAft>
              <a:buClrTx/>
              <a:buSzTx/>
              <a:buFontTx/>
              <a:buNone/>
              <a:tabLst/>
              <a:defRPr/>
            </a:pPr>
            <a:r>
              <a:rPr kumimoji="0" lang="en-US" sz="2000" b="1" i="0" u="none" strike="noStrike" kern="600" cap="none" spc="0" normalizeH="0" baseline="0" noProof="0" dirty="0" smtClean="0">
                <a:ln>
                  <a:noFill/>
                </a:ln>
                <a:effectLst/>
                <a:uLnTx/>
                <a:uFillTx/>
                <a:latin typeface="Courier New" panose="02070309020205020404" pitchFamily="49" charset="0"/>
                <a:cs typeface="Courier New" panose="02070309020205020404" pitchFamily="49" charset="0"/>
              </a:rPr>
              <a:t>         "postalCode": "10021"</a:t>
            </a:r>
          </a:p>
          <a:p>
            <a:pPr marL="0" marR="0" lvl="0" indent="0" defTabSz="932742" eaLnBrk="1" fontAlgn="auto" latinLnBrk="0" hangingPunct="1">
              <a:lnSpc>
                <a:spcPct val="90000"/>
              </a:lnSpc>
              <a:spcBef>
                <a:spcPts val="0"/>
              </a:spcBef>
              <a:spcAft>
                <a:spcPts val="600"/>
              </a:spcAft>
              <a:buClrTx/>
              <a:buSzTx/>
              <a:buFontTx/>
              <a:buNone/>
              <a:tabLst/>
              <a:defRPr/>
            </a:pPr>
            <a:r>
              <a:rPr kumimoji="0" lang="en-US" sz="2000" b="1" i="0" u="none" strike="noStrike" kern="600" cap="none" spc="0" normalizeH="0" baseline="0" noProof="0" dirty="0" smtClean="0">
                <a:ln>
                  <a:noFill/>
                </a:ln>
                <a:effectLst/>
                <a:uLnTx/>
                <a:uFillTx/>
                <a:latin typeface="Courier New" panose="02070309020205020404" pitchFamily="49" charset="0"/>
                <a:cs typeface="Courier New" panose="02070309020205020404" pitchFamily="49" charset="0"/>
              </a:rPr>
              <a:t>     },</a:t>
            </a:r>
          </a:p>
          <a:p>
            <a:pPr marL="0" marR="0" lvl="0" indent="0" defTabSz="932742" eaLnBrk="1" fontAlgn="auto" latinLnBrk="0" hangingPunct="1">
              <a:lnSpc>
                <a:spcPct val="90000"/>
              </a:lnSpc>
              <a:spcBef>
                <a:spcPts val="0"/>
              </a:spcBef>
              <a:spcAft>
                <a:spcPts val="600"/>
              </a:spcAft>
              <a:buClrTx/>
              <a:buSzTx/>
              <a:buFontTx/>
              <a:buNone/>
              <a:tabLst/>
              <a:defRPr/>
            </a:pPr>
            <a:r>
              <a:rPr kumimoji="0" lang="en-US" sz="2000" b="1" i="0" u="none" strike="noStrike" kern="600" cap="none" spc="0" normalizeH="0" baseline="0" noProof="0" dirty="0" smtClean="0">
                <a:ln>
                  <a:noFill/>
                </a:ln>
                <a:effectLst/>
                <a:uLnTx/>
                <a:uFillTx/>
                <a:latin typeface="Courier New" panose="02070309020205020404" pitchFamily="49" charset="0"/>
                <a:cs typeface="Courier New" panose="02070309020205020404" pitchFamily="49" charset="0"/>
              </a:rPr>
              <a:t>     “mobileNumber": "212 555-1234"</a:t>
            </a:r>
          </a:p>
          <a:p>
            <a:pPr marL="0" marR="0" lvl="0" indent="0" defTabSz="932742" eaLnBrk="1" fontAlgn="auto" latinLnBrk="0" hangingPunct="1">
              <a:lnSpc>
                <a:spcPct val="90000"/>
              </a:lnSpc>
              <a:spcBef>
                <a:spcPts val="0"/>
              </a:spcBef>
              <a:spcAft>
                <a:spcPts val="600"/>
              </a:spcAft>
              <a:buClrTx/>
              <a:buSzTx/>
              <a:buFontTx/>
              <a:buNone/>
              <a:tabLst/>
              <a:defRPr/>
            </a:pPr>
            <a:r>
              <a:rPr kumimoji="0" lang="en-US" sz="2000" b="1" i="0" u="none" strike="noStrike" kern="600" cap="none" spc="0" normalizeH="0" baseline="0" noProof="0" dirty="0" smtClean="0">
                <a:ln>
                  <a:noFill/>
                </a:ln>
                <a:effectLst/>
                <a:uLnTx/>
                <a:uFillTx/>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133248950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Developer Appeal</a:t>
            </a:r>
            <a:endParaRPr lang="en-US" dirty="0"/>
          </a:p>
        </p:txBody>
      </p:sp>
      <p:sp>
        <p:nvSpPr>
          <p:cNvPr id="6" name="Text Placeholder 5"/>
          <p:cNvSpPr>
            <a:spLocks noGrp="1"/>
          </p:cNvSpPr>
          <p:nvPr>
            <p:ph type="body" sz="quarter" idx="10"/>
          </p:nvPr>
        </p:nvSpPr>
        <p:spPr>
          <a:xfrm>
            <a:off x="269239" y="1189177"/>
            <a:ext cx="11653523" cy="2511457"/>
          </a:xfrm>
        </p:spPr>
        <p:txBody>
          <a:bodyPr/>
          <a:lstStyle/>
          <a:p>
            <a:r>
              <a:rPr lang="en-US" sz="3600" dirty="0"/>
              <a:t>Promotes code first development</a:t>
            </a:r>
          </a:p>
          <a:p>
            <a:r>
              <a:rPr lang="en-US" sz="3600" dirty="0"/>
              <a:t>Resilient to iterative schema changes</a:t>
            </a:r>
          </a:p>
          <a:p>
            <a:r>
              <a:rPr lang="en-US" sz="3600" dirty="0"/>
              <a:t>Richer </a:t>
            </a:r>
            <a:r>
              <a:rPr lang="en-US" sz="3600" dirty="0" smtClean="0"/>
              <a:t>query </a:t>
            </a:r>
            <a:r>
              <a:rPr lang="en-US" sz="3600" dirty="0"/>
              <a:t>and </a:t>
            </a:r>
            <a:r>
              <a:rPr lang="en-US" sz="3600" dirty="0" smtClean="0"/>
              <a:t>indexing </a:t>
            </a:r>
            <a:r>
              <a:rPr lang="en-US" sz="3600" dirty="0"/>
              <a:t>(compared to KV stores) </a:t>
            </a:r>
          </a:p>
          <a:p>
            <a:r>
              <a:rPr lang="en-US" sz="3600" dirty="0"/>
              <a:t>Low impedance as object </a:t>
            </a:r>
            <a:r>
              <a:rPr lang="en-US" sz="3600" dirty="0" smtClean="0"/>
              <a:t>/ JSON </a:t>
            </a:r>
            <a:r>
              <a:rPr lang="en-US" sz="3600" dirty="0"/>
              <a:t>store; no ORM </a:t>
            </a:r>
            <a:r>
              <a:rPr lang="en-US" sz="3600" dirty="0" smtClean="0"/>
              <a:t>required</a:t>
            </a:r>
            <a:endParaRPr lang="en-US" sz="3600" dirty="0"/>
          </a:p>
        </p:txBody>
      </p:sp>
      <p:sp>
        <p:nvSpPr>
          <p:cNvPr id="2" name="Cloud 1"/>
          <p:cNvSpPr/>
          <p:nvPr/>
        </p:nvSpPr>
        <p:spPr bwMode="auto">
          <a:xfrm>
            <a:off x="8561169" y="4460208"/>
            <a:ext cx="3361594" cy="2180981"/>
          </a:xfrm>
          <a:prstGeom prst="cloud">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9" name="Can 8"/>
          <p:cNvSpPr/>
          <p:nvPr/>
        </p:nvSpPr>
        <p:spPr bwMode="auto">
          <a:xfrm>
            <a:off x="10615475" y="4848340"/>
            <a:ext cx="522914" cy="522914"/>
          </a:xfrm>
          <a:prstGeom prst="can">
            <a:avLst/>
          </a:prstGeom>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12" name="Can 11"/>
          <p:cNvSpPr/>
          <p:nvPr/>
        </p:nvSpPr>
        <p:spPr bwMode="auto">
          <a:xfrm>
            <a:off x="10876933" y="5072445"/>
            <a:ext cx="522914" cy="522914"/>
          </a:xfrm>
          <a:prstGeom prst="can">
            <a:avLst/>
          </a:prstGeom>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10" name="TextBox 9"/>
          <p:cNvSpPr txBox="1"/>
          <p:nvPr/>
        </p:nvSpPr>
        <p:spPr>
          <a:xfrm>
            <a:off x="8859977" y="4862845"/>
            <a:ext cx="1482635" cy="909699"/>
          </a:xfrm>
          <a:prstGeom prst="rect">
            <a:avLst/>
          </a:prstGeom>
          <a:noFill/>
        </p:spPr>
        <p:txBody>
          <a:bodyPr wrap="none" lIns="179285" tIns="143428" rIns="179285" bIns="143428" rtlCol="0">
            <a:spAutoFit/>
          </a:bodyPr>
          <a:lstStyle/>
          <a:p>
            <a:pPr>
              <a:lnSpc>
                <a:spcPct val="90000"/>
              </a:lnSpc>
              <a:spcAft>
                <a:spcPts val="588"/>
              </a:spcAft>
            </a:pPr>
            <a:r>
              <a:rPr lang="en-US" sz="1961" dirty="0">
                <a:solidFill>
                  <a:schemeClr val="bg1">
                    <a:lumMod val="75000"/>
                  </a:schemeClr>
                </a:solidFill>
              </a:rPr>
              <a:t>I</a:t>
            </a:r>
          </a:p>
          <a:p>
            <a:pPr>
              <a:lnSpc>
                <a:spcPct val="90000"/>
              </a:lnSpc>
              <a:spcAft>
                <a:spcPts val="588"/>
              </a:spcAft>
            </a:pPr>
            <a:r>
              <a:rPr lang="en-US" sz="1961" dirty="0">
                <a:solidFill>
                  <a:schemeClr val="bg1">
                    <a:lumMod val="75000"/>
                  </a:schemeClr>
                </a:solidFill>
              </a:rPr>
              <a:t>developers</a:t>
            </a:r>
          </a:p>
        </p:txBody>
      </p:sp>
      <p:sp>
        <p:nvSpPr>
          <p:cNvPr id="11" name="Heart 10"/>
          <p:cNvSpPr/>
          <p:nvPr/>
        </p:nvSpPr>
        <p:spPr bwMode="auto">
          <a:xfrm>
            <a:off x="9223576" y="4957937"/>
            <a:ext cx="448212" cy="359005"/>
          </a:xfrm>
          <a:prstGeom prst="heart">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9723976"/>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Use Cases and Applicability</a:t>
            </a:r>
            <a:endParaRPr lang="en-US" dirty="0"/>
          </a:p>
        </p:txBody>
      </p:sp>
      <p:sp>
        <p:nvSpPr>
          <p:cNvPr id="6" name="Text Placeholder 5"/>
          <p:cNvSpPr>
            <a:spLocks noGrp="1"/>
          </p:cNvSpPr>
          <p:nvPr>
            <p:ph type="body" sz="quarter" idx="10"/>
          </p:nvPr>
        </p:nvSpPr>
        <p:spPr>
          <a:xfrm>
            <a:off x="269239" y="1189177"/>
            <a:ext cx="11653523" cy="3730252"/>
          </a:xfrm>
        </p:spPr>
        <p:txBody>
          <a:bodyPr/>
          <a:lstStyle/>
          <a:p>
            <a:r>
              <a:rPr lang="en-US" sz="3600" dirty="0"/>
              <a:t>Mobile and </a:t>
            </a:r>
            <a:r>
              <a:rPr lang="en-US" sz="3600" dirty="0" smtClean="0"/>
              <a:t>Web</a:t>
            </a:r>
            <a:endParaRPr lang="en-US" sz="3600" dirty="0"/>
          </a:p>
          <a:p>
            <a:r>
              <a:rPr lang="en-US" sz="3600" dirty="0"/>
              <a:t>User data </a:t>
            </a:r>
            <a:r>
              <a:rPr lang="en-US" sz="3600" dirty="0" smtClean="0"/>
              <a:t>store</a:t>
            </a:r>
          </a:p>
          <a:p>
            <a:r>
              <a:rPr lang="en-US" sz="3600" dirty="0" err="1" smtClean="0"/>
              <a:t>IoT</a:t>
            </a:r>
            <a:r>
              <a:rPr lang="en-US" sz="3600" dirty="0" smtClean="0"/>
              <a:t> scenarios</a:t>
            </a:r>
          </a:p>
          <a:p>
            <a:r>
              <a:rPr lang="en-US" sz="3600" dirty="0" smtClean="0"/>
              <a:t>Event </a:t>
            </a:r>
            <a:r>
              <a:rPr lang="en-US" sz="3600" dirty="0"/>
              <a:t>workflow and logging</a:t>
            </a:r>
          </a:p>
          <a:p>
            <a:r>
              <a:rPr lang="en-US" sz="3600" dirty="0"/>
              <a:t>Data ingestion and </a:t>
            </a:r>
            <a:r>
              <a:rPr lang="en-US" sz="3600" dirty="0" smtClean="0"/>
              <a:t>presentation</a:t>
            </a:r>
            <a:endParaRPr lang="en-US" sz="3600" dirty="0"/>
          </a:p>
          <a:p>
            <a:r>
              <a:rPr lang="en-US" sz="3600" dirty="0"/>
              <a:t>Product catalogs </a:t>
            </a:r>
          </a:p>
        </p:txBody>
      </p:sp>
    </p:spTree>
    <p:extLst>
      <p:ext uri="{BB962C8B-B14F-4D97-AF65-F5344CB8AC3E}">
        <p14:creationId xmlns:p14="http://schemas.microsoft.com/office/powerpoint/2010/main" val="124254602"/>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Less optimal use</a:t>
            </a:r>
            <a:endParaRPr lang="en-US" dirty="0"/>
          </a:p>
        </p:txBody>
      </p:sp>
      <p:sp>
        <p:nvSpPr>
          <p:cNvPr id="3" name="Content Placeholder 2"/>
          <p:cNvSpPr>
            <a:spLocks noGrp="1"/>
          </p:cNvSpPr>
          <p:nvPr>
            <p:ph type="body" sz="quarter" idx="10"/>
          </p:nvPr>
        </p:nvSpPr>
        <p:spPr>
          <a:xfrm>
            <a:off x="269239" y="1189177"/>
            <a:ext cx="11653523" cy="2511457"/>
          </a:xfrm>
        </p:spPr>
        <p:txBody>
          <a:bodyPr/>
          <a:lstStyle/>
          <a:p>
            <a:r>
              <a:rPr lang="en-US" sz="3600" dirty="0"/>
              <a:t>C</a:t>
            </a:r>
            <a:r>
              <a:rPr lang="en-US" sz="3600" dirty="0" smtClean="0"/>
              <a:t>omplex relational data</a:t>
            </a:r>
          </a:p>
          <a:p>
            <a:r>
              <a:rPr lang="en-US" sz="3600" dirty="0" smtClean="0"/>
              <a:t>Complex map/reduce aggregations</a:t>
            </a:r>
          </a:p>
          <a:p>
            <a:r>
              <a:rPr lang="en-US" sz="3600" dirty="0" smtClean="0"/>
              <a:t>Distributed transactions</a:t>
            </a:r>
          </a:p>
          <a:p>
            <a:r>
              <a:rPr lang="en-US" sz="3600" dirty="0" smtClean="0"/>
              <a:t>OLAP</a:t>
            </a:r>
            <a:endParaRPr lang="en-US" sz="3600" dirty="0"/>
          </a:p>
        </p:txBody>
      </p:sp>
    </p:spTree>
    <p:extLst>
      <p:ext uri="{BB962C8B-B14F-4D97-AF65-F5344CB8AC3E}">
        <p14:creationId xmlns:p14="http://schemas.microsoft.com/office/powerpoint/2010/main" val="992990930"/>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Options in Azure?</a:t>
            </a:r>
            <a:endParaRPr lang="en-US" dirty="0"/>
          </a:p>
        </p:txBody>
      </p:sp>
      <p:sp>
        <p:nvSpPr>
          <p:cNvPr id="3" name="Content Placeholder 2"/>
          <p:cNvSpPr>
            <a:spLocks noGrp="1"/>
          </p:cNvSpPr>
          <p:nvPr>
            <p:ph type="body" sz="quarter" idx="10"/>
          </p:nvPr>
        </p:nvSpPr>
        <p:spPr>
          <a:xfrm>
            <a:off x="269241" y="1189176"/>
            <a:ext cx="5838261" cy="3653821"/>
          </a:xfrm>
        </p:spPr>
        <p:txBody>
          <a:bodyPr/>
          <a:lstStyle/>
          <a:p>
            <a:r>
              <a:rPr lang="en-US" sz="4000" dirty="0" err="1" smtClean="0"/>
              <a:t>PaaS</a:t>
            </a:r>
            <a:endParaRPr lang="en-US" sz="4000" dirty="0" smtClean="0"/>
          </a:p>
          <a:p>
            <a:pPr lvl="2"/>
            <a:r>
              <a:rPr lang="en-US" sz="3600" dirty="0" smtClean="0"/>
              <a:t>Azure DocumentDB</a:t>
            </a:r>
          </a:p>
          <a:p>
            <a:pPr lvl="2"/>
            <a:r>
              <a:rPr lang="en-US" sz="3600" dirty="0" err="1" smtClean="0"/>
              <a:t>mLab</a:t>
            </a:r>
            <a:r>
              <a:rPr lang="en-US" sz="3600" dirty="0" smtClean="0"/>
              <a:t>, </a:t>
            </a:r>
            <a:r>
              <a:rPr lang="en-US" sz="3600" dirty="0" err="1" smtClean="0"/>
              <a:t>MongoDB</a:t>
            </a:r>
            <a:r>
              <a:rPr lang="en-US" sz="3600" dirty="0" smtClean="0"/>
              <a:t>, Compose</a:t>
            </a:r>
          </a:p>
          <a:p>
            <a:pPr lvl="2"/>
            <a:r>
              <a:rPr lang="en-US" sz="3600" dirty="0" err="1" smtClean="0"/>
              <a:t>RavenHQ</a:t>
            </a:r>
            <a:endParaRPr lang="en-US" sz="3600" dirty="0" smtClean="0"/>
          </a:p>
          <a:p>
            <a:endParaRPr lang="en-US" dirty="0"/>
          </a:p>
        </p:txBody>
      </p:sp>
      <p:sp>
        <p:nvSpPr>
          <p:cNvPr id="4" name="Text Placeholder 3"/>
          <p:cNvSpPr>
            <a:spLocks noGrp="1"/>
          </p:cNvSpPr>
          <p:nvPr>
            <p:ph type="body" sz="quarter" idx="11"/>
          </p:nvPr>
        </p:nvSpPr>
        <p:spPr>
          <a:xfrm>
            <a:off x="6544214" y="1189176"/>
            <a:ext cx="5378548" cy="4374018"/>
          </a:xfrm>
        </p:spPr>
        <p:txBody>
          <a:bodyPr/>
          <a:lstStyle/>
          <a:p>
            <a:r>
              <a:rPr lang="en-US" sz="4000" dirty="0" err="1"/>
              <a:t>Iaas</a:t>
            </a:r>
            <a:endParaRPr lang="en-US" sz="4000" dirty="0"/>
          </a:p>
          <a:p>
            <a:pPr lvl="2"/>
            <a:r>
              <a:rPr lang="en-US" sz="3600" dirty="0" err="1"/>
              <a:t>MongoDB</a:t>
            </a:r>
            <a:endParaRPr lang="en-US" sz="3600" dirty="0"/>
          </a:p>
          <a:p>
            <a:pPr lvl="2"/>
            <a:r>
              <a:rPr lang="en-US" sz="3600" dirty="0" err="1"/>
              <a:t>CouchDB</a:t>
            </a:r>
            <a:endParaRPr lang="en-US" sz="3600" dirty="0"/>
          </a:p>
          <a:p>
            <a:pPr lvl="2"/>
            <a:r>
              <a:rPr lang="en-US" sz="3600" dirty="0" err="1"/>
              <a:t>Couchbase</a:t>
            </a:r>
            <a:endParaRPr lang="en-US" sz="3600" dirty="0"/>
          </a:p>
          <a:p>
            <a:pPr lvl="2"/>
            <a:r>
              <a:rPr lang="en-US" sz="3600" dirty="0" err="1"/>
              <a:t>ArangoDB</a:t>
            </a:r>
            <a:endParaRPr lang="en-US" sz="3600" dirty="0"/>
          </a:p>
          <a:p>
            <a:pPr lvl="2"/>
            <a:r>
              <a:rPr lang="en-US" sz="3600" dirty="0"/>
              <a:t>And countless more …</a:t>
            </a:r>
          </a:p>
          <a:p>
            <a:endParaRPr lang="en-US" dirty="0"/>
          </a:p>
        </p:txBody>
      </p:sp>
    </p:spTree>
    <p:extLst>
      <p:ext uri="{BB962C8B-B14F-4D97-AF65-F5344CB8AC3E}">
        <p14:creationId xmlns:p14="http://schemas.microsoft.com/office/powerpoint/2010/main" val="1287192433"/>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query: </a:t>
            </a:r>
            <a:r>
              <a:rPr lang="en-US" dirty="0" err="1" smtClean="0"/>
              <a:t>DocumentDB</a:t>
            </a:r>
            <a:endParaRPr lang="en-US" dirty="0"/>
          </a:p>
        </p:txBody>
      </p:sp>
      <p:sp>
        <p:nvSpPr>
          <p:cNvPr id="4" name="TextBox 3"/>
          <p:cNvSpPr txBox="1"/>
          <p:nvPr/>
        </p:nvSpPr>
        <p:spPr>
          <a:xfrm>
            <a:off x="667467" y="3345159"/>
            <a:ext cx="11524533" cy="523220"/>
          </a:xfrm>
          <a:prstGeom prst="rect">
            <a:avLst/>
          </a:prstGeom>
          <a:noFill/>
        </p:spPr>
        <p:txBody>
          <a:bodyPr wrap="square" rtlCol="0">
            <a:spAutoFit/>
          </a:bodyPr>
          <a:lstStyle/>
          <a:p>
            <a:r>
              <a:rPr lang="en-US" sz="2800" dirty="0">
                <a:latin typeface="Lucida Console" panose="020B0609040504020204" pitchFamily="49" charset="0"/>
              </a:rPr>
              <a:t>SELECT * FROM f WHERE f.id = "</a:t>
            </a:r>
            <a:r>
              <a:rPr lang="en-US" sz="2800" dirty="0" err="1">
                <a:latin typeface="Lucida Console" panose="020B0609040504020204" pitchFamily="49" charset="0"/>
              </a:rPr>
              <a:t>AndersonFamily</a:t>
            </a:r>
            <a:r>
              <a:rPr lang="en-US" sz="2800" dirty="0" smtClean="0">
                <a:latin typeface="Lucida Console" panose="020B0609040504020204" pitchFamily="49" charset="0"/>
              </a:rPr>
              <a:t>"</a:t>
            </a:r>
            <a:endParaRPr lang="en-US" sz="2800" dirty="0">
              <a:latin typeface="Lucida Console" panose="020B0609040504020204" pitchFamily="49" charset="0"/>
            </a:endParaRPr>
          </a:p>
        </p:txBody>
      </p:sp>
      <p:sp>
        <p:nvSpPr>
          <p:cNvPr id="5" name="TextBox 4"/>
          <p:cNvSpPr txBox="1"/>
          <p:nvPr/>
        </p:nvSpPr>
        <p:spPr>
          <a:xfrm>
            <a:off x="667466" y="4588940"/>
            <a:ext cx="11524533" cy="2062103"/>
          </a:xfrm>
          <a:prstGeom prst="rect">
            <a:avLst/>
          </a:prstGeom>
          <a:noFill/>
        </p:spPr>
        <p:txBody>
          <a:bodyPr wrap="square" rtlCol="0">
            <a:spAutoFit/>
          </a:bodyPr>
          <a:lstStyle/>
          <a:p>
            <a:r>
              <a:rPr lang="en-US" sz="2400" dirty="0" err="1">
                <a:solidFill>
                  <a:schemeClr val="tx2">
                    <a:lumMod val="60000"/>
                    <a:lumOff val="40000"/>
                  </a:schemeClr>
                </a:solidFill>
                <a:latin typeface="Lucida Console" panose="020B0609040504020204" pitchFamily="49" charset="0"/>
              </a:rPr>
              <a:t>var</a:t>
            </a:r>
            <a:r>
              <a:rPr lang="en-US" sz="2400" dirty="0">
                <a:solidFill>
                  <a:schemeClr val="tx2">
                    <a:lumMod val="60000"/>
                    <a:lumOff val="40000"/>
                  </a:schemeClr>
                </a:solidFill>
                <a:latin typeface="Lucida Console" panose="020B0609040504020204" pitchFamily="49" charset="0"/>
              </a:rPr>
              <a:t> </a:t>
            </a:r>
            <a:r>
              <a:rPr lang="en-US" sz="2400" dirty="0">
                <a:latin typeface="Lucida Console" panose="020B0609040504020204" pitchFamily="49" charset="0"/>
              </a:rPr>
              <a:t>query = </a:t>
            </a:r>
            <a:r>
              <a:rPr lang="en-US" sz="2400" dirty="0">
                <a:solidFill>
                  <a:schemeClr val="tx2">
                    <a:lumMod val="60000"/>
                    <a:lumOff val="40000"/>
                  </a:schemeClr>
                </a:solidFill>
                <a:latin typeface="Lucida Console" panose="020B0609040504020204" pitchFamily="49" charset="0"/>
              </a:rPr>
              <a:t>from</a:t>
            </a:r>
            <a:r>
              <a:rPr lang="en-US" sz="2400" dirty="0">
                <a:latin typeface="Lucida Console" panose="020B0609040504020204" pitchFamily="49" charset="0"/>
              </a:rPr>
              <a:t> f </a:t>
            </a:r>
            <a:r>
              <a:rPr lang="en-US" sz="2400" dirty="0">
                <a:solidFill>
                  <a:schemeClr val="tx2">
                    <a:lumMod val="60000"/>
                    <a:lumOff val="40000"/>
                  </a:schemeClr>
                </a:solidFill>
                <a:latin typeface="Lucida Console" panose="020B0609040504020204" pitchFamily="49" charset="0"/>
              </a:rPr>
              <a:t>in</a:t>
            </a:r>
            <a:r>
              <a:rPr lang="en-US" sz="2400" dirty="0">
                <a:latin typeface="Lucida Console" panose="020B0609040504020204" pitchFamily="49" charset="0"/>
              </a:rPr>
              <a:t> </a:t>
            </a:r>
            <a:r>
              <a:rPr lang="en-US" sz="2400" dirty="0" err="1">
                <a:latin typeface="Lucida Console" panose="020B0609040504020204" pitchFamily="49" charset="0"/>
              </a:rPr>
              <a:t>client.CreateDocumentQuery</a:t>
            </a:r>
            <a:r>
              <a:rPr lang="en-US" sz="2400" dirty="0">
                <a:latin typeface="Lucida Console" panose="020B0609040504020204" pitchFamily="49" charset="0"/>
              </a:rPr>
              <a:t>&lt;Family&gt;(</a:t>
            </a:r>
            <a:r>
              <a:rPr lang="en-US" sz="2400" dirty="0" err="1">
                <a:latin typeface="Lucida Console" panose="020B0609040504020204" pitchFamily="49" charset="0"/>
              </a:rPr>
              <a:t>collectionLink</a:t>
            </a:r>
            <a:r>
              <a:rPr lang="en-US" sz="2400" dirty="0">
                <a:latin typeface="Lucida Console" panose="020B0609040504020204" pitchFamily="49" charset="0"/>
              </a:rPr>
              <a:t>)</a:t>
            </a:r>
          </a:p>
          <a:p>
            <a:r>
              <a:rPr lang="en-US" sz="2400" dirty="0">
                <a:latin typeface="Lucida Console" panose="020B0609040504020204" pitchFamily="49" charset="0"/>
              </a:rPr>
              <a:t>                        where </a:t>
            </a:r>
            <a:r>
              <a:rPr lang="en-US" sz="2400" dirty="0" err="1">
                <a:latin typeface="Lucida Console" panose="020B0609040504020204" pitchFamily="49" charset="0"/>
              </a:rPr>
              <a:t>f.Id</a:t>
            </a:r>
            <a:r>
              <a:rPr lang="en-US" sz="2400" dirty="0">
                <a:latin typeface="Lucida Console" panose="020B0609040504020204" pitchFamily="49" charset="0"/>
              </a:rPr>
              <a:t> == "</a:t>
            </a:r>
            <a:r>
              <a:rPr lang="en-US" sz="2400" dirty="0" err="1">
                <a:latin typeface="Lucida Console" panose="020B0609040504020204" pitchFamily="49" charset="0"/>
              </a:rPr>
              <a:t>AndersonFamily</a:t>
            </a:r>
            <a:r>
              <a:rPr lang="en-US" sz="2400" dirty="0">
                <a:latin typeface="Lucida Console" panose="020B0609040504020204" pitchFamily="49" charset="0"/>
              </a:rPr>
              <a:t>"</a:t>
            </a:r>
          </a:p>
          <a:p>
            <a:r>
              <a:rPr lang="en-US" sz="2400" dirty="0">
                <a:latin typeface="Lucida Console" panose="020B0609040504020204" pitchFamily="49" charset="0"/>
              </a:rPr>
              <a:t>                        select f;</a:t>
            </a:r>
          </a:p>
          <a:p>
            <a:endParaRPr lang="en-US" sz="3200" dirty="0">
              <a:latin typeface="Lucida Console" panose="020B0609040504020204" pitchFamily="49" charset="0"/>
            </a:endParaRPr>
          </a:p>
        </p:txBody>
      </p:sp>
    </p:spTree>
    <p:extLst>
      <p:ext uri="{BB962C8B-B14F-4D97-AF65-F5344CB8AC3E}">
        <p14:creationId xmlns:p14="http://schemas.microsoft.com/office/powerpoint/2010/main" val="929615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Demo – document </a:t>
            </a:r>
            <a:r>
              <a:rPr lang="en-US" dirty="0" err="1" smtClean="0"/>
              <a:t>datatabase</a:t>
            </a:r>
            <a:endParaRPr lang="en-US" dirty="0"/>
          </a:p>
        </p:txBody>
      </p:sp>
    </p:spTree>
    <p:extLst>
      <p:ext uri="{BB962C8B-B14F-4D97-AF65-F5344CB8AC3E}">
        <p14:creationId xmlns:p14="http://schemas.microsoft.com/office/powerpoint/2010/main" val="2087568717"/>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For your </a:t>
            </a:r>
            <a:r>
              <a:rPr lang="en-US" b="1" i="1" dirty="0" smtClean="0">
                <a:solidFill>
                  <a:srgbClr val="FFFF00"/>
                </a:solidFill>
              </a:rPr>
              <a:t>architect-hat-covered</a:t>
            </a:r>
            <a:r>
              <a:rPr lang="en-US" dirty="0" smtClean="0"/>
              <a:t> brain </a:t>
            </a:r>
            <a:r>
              <a:rPr lang="en-US" dirty="0"/>
              <a:t>today:</a:t>
            </a:r>
          </a:p>
        </p:txBody>
      </p:sp>
      <p:sp>
        <p:nvSpPr>
          <p:cNvPr id="5" name="Text Placeholder 4"/>
          <p:cNvSpPr>
            <a:spLocks noGrp="1"/>
          </p:cNvSpPr>
          <p:nvPr>
            <p:ph type="body" sz="quarter" idx="10"/>
          </p:nvPr>
        </p:nvSpPr>
        <p:spPr>
          <a:xfrm>
            <a:off x="269239" y="1189495"/>
            <a:ext cx="11653523" cy="2066616"/>
          </a:xfrm>
        </p:spPr>
        <p:txBody>
          <a:bodyPr vert="horz" wrap="square" lIns="143428" tIns="89642" rIns="143428" bIns="89642" rtlCol="0" anchor="t">
            <a:spAutoFit/>
          </a:bodyPr>
          <a:lstStyle/>
          <a:p>
            <a:pPr>
              <a:spcBef>
                <a:spcPts val="980"/>
              </a:spcBef>
            </a:pPr>
            <a:r>
              <a:rPr lang="en-US" dirty="0">
                <a:solidFill>
                  <a:srgbClr val="FFFFFF"/>
                </a:solidFill>
              </a:rPr>
              <a:t>Setting the </a:t>
            </a:r>
            <a:r>
              <a:rPr lang="en-US" dirty="0" smtClean="0">
                <a:solidFill>
                  <a:srgbClr val="FFFFFF"/>
                </a:solidFill>
              </a:rPr>
              <a:t>stage</a:t>
            </a:r>
          </a:p>
          <a:p>
            <a:pPr>
              <a:spcBef>
                <a:spcPts val="980"/>
              </a:spcBef>
            </a:pPr>
            <a:r>
              <a:rPr lang="en-US" dirty="0" smtClean="0">
                <a:solidFill>
                  <a:srgbClr val="FFFFFF"/>
                </a:solidFill>
              </a:rPr>
              <a:t>Database options in Azure: PaaS and IaaS</a:t>
            </a:r>
            <a:endParaRPr lang="en-US" dirty="0">
              <a:solidFill>
                <a:srgbClr val="FFFFFF"/>
              </a:solidFill>
            </a:endParaRPr>
          </a:p>
          <a:p>
            <a:pPr>
              <a:spcBef>
                <a:spcPts val="980"/>
              </a:spcBef>
            </a:pPr>
            <a:r>
              <a:rPr lang="en-US" dirty="0" smtClean="0">
                <a:solidFill>
                  <a:srgbClr val="FFFFFF"/>
                </a:solidFill>
              </a:rPr>
              <a:t>Securing those databases</a:t>
            </a:r>
            <a:endParaRPr lang="en-US" dirty="0" smtClean="0">
              <a:solidFill>
                <a:srgbClr val="FFFFFF"/>
              </a:solidFill>
            </a:endParaRPr>
          </a:p>
        </p:txBody>
      </p:sp>
    </p:spTree>
    <p:extLst>
      <p:ext uri="{BB962C8B-B14F-4D97-AF65-F5344CB8AC3E}">
        <p14:creationId xmlns:p14="http://schemas.microsoft.com/office/powerpoint/2010/main" val="2141006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 databases</a:t>
            </a:r>
            <a:endParaRPr lang="en-US" dirty="0"/>
          </a:p>
        </p:txBody>
      </p:sp>
    </p:spTree>
    <p:extLst>
      <p:ext uri="{BB962C8B-B14F-4D97-AF65-F5344CB8AC3E}">
        <p14:creationId xmlns:p14="http://schemas.microsoft.com/office/powerpoint/2010/main" val="928012996"/>
      </p:ext>
    </p:extLst>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    What’s a graph database?</a:t>
            </a:r>
            <a:endParaRPr lang="en-US" dirty="0"/>
          </a:p>
        </p:txBody>
      </p:sp>
      <p:sp>
        <p:nvSpPr>
          <p:cNvPr id="2" name="Content Placeholder 1"/>
          <p:cNvSpPr>
            <a:spLocks noGrp="1"/>
          </p:cNvSpPr>
          <p:nvPr>
            <p:ph type="body" sz="quarter" idx="10"/>
          </p:nvPr>
        </p:nvSpPr>
        <p:spPr>
          <a:xfrm>
            <a:off x="269239" y="1189177"/>
            <a:ext cx="11653523" cy="1902059"/>
          </a:xfrm>
        </p:spPr>
        <p:txBody>
          <a:bodyPr/>
          <a:lstStyle/>
          <a:p>
            <a:r>
              <a:rPr lang="en-US" sz="3600" dirty="0" smtClean="0"/>
              <a:t>Nodes and relationships</a:t>
            </a:r>
          </a:p>
          <a:p>
            <a:r>
              <a:rPr lang="en-US" sz="3600" dirty="0" smtClean="0"/>
              <a:t>And properties</a:t>
            </a:r>
          </a:p>
          <a:p>
            <a:r>
              <a:rPr lang="en-US" sz="3600" dirty="0" smtClean="0"/>
              <a:t>And all the query stuff</a:t>
            </a:r>
            <a:endParaRPr lang="en-US" sz="3600" dirty="0"/>
          </a:p>
        </p:txBody>
      </p:sp>
    </p:spTree>
    <p:extLst>
      <p:ext uri="{BB962C8B-B14F-4D97-AF65-F5344CB8AC3E}">
        <p14:creationId xmlns:p14="http://schemas.microsoft.com/office/powerpoint/2010/main" val="6365212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What’s a graph database?</a:t>
            </a:r>
            <a:endParaRPr lang="en-US" dirty="0"/>
          </a:p>
        </p:txBody>
      </p:sp>
      <p:pic>
        <p:nvPicPr>
          <p:cNvPr id="4" name="Content Placeholder 3"/>
          <p:cNvPicPr>
            <a:picLocks noGrp="1" noChangeAspect="1"/>
          </p:cNvPicPr>
          <p:nvPr>
            <p:ph sz="quarter" idx="4294967295"/>
          </p:nvPr>
        </p:nvPicPr>
        <p:blipFill>
          <a:blip r:embed="rId3">
            <a:extLst>
              <a:ext uri="{28A0092B-C50C-407E-A947-70E740481C1C}">
                <a14:useLocalDpi xmlns:a14="http://schemas.microsoft.com/office/drawing/2010/main" val="0"/>
              </a:ext>
            </a:extLst>
          </a:blip>
          <a:stretch>
            <a:fillRect/>
          </a:stretch>
        </p:blipFill>
        <p:spPr>
          <a:xfrm>
            <a:off x="0" y="4556125"/>
            <a:ext cx="2093913" cy="2085975"/>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72294" y="4509954"/>
            <a:ext cx="2131797" cy="2131797"/>
          </a:xfrm>
          <a:prstGeom prst="rect">
            <a:avLst/>
          </a:prstGeom>
        </p:spPr>
      </p:pic>
      <p:sp>
        <p:nvSpPr>
          <p:cNvPr id="6" name="Cloud Callout 5"/>
          <p:cNvSpPr/>
          <p:nvPr/>
        </p:nvSpPr>
        <p:spPr>
          <a:xfrm>
            <a:off x="1311976" y="1245702"/>
            <a:ext cx="3149188" cy="2827534"/>
          </a:xfrm>
          <a:prstGeom prst="cloud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smtClean="0"/>
              <a:t>Maybe I should see that movie…</a:t>
            </a:r>
            <a:endParaRPr lang="en-US" sz="3600" dirty="0"/>
          </a:p>
        </p:txBody>
      </p:sp>
      <p:sp>
        <p:nvSpPr>
          <p:cNvPr id="11" name="Cloud Callout 10"/>
          <p:cNvSpPr/>
          <p:nvPr/>
        </p:nvSpPr>
        <p:spPr>
          <a:xfrm>
            <a:off x="8584581" y="1682420"/>
            <a:ext cx="3149188" cy="2827534"/>
          </a:xfrm>
          <a:prstGeom prst="cloud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smtClean="0"/>
              <a:t>I reviewed that movie!</a:t>
            </a:r>
            <a:endParaRPr lang="en-US" sz="3600" dirty="0"/>
          </a:p>
        </p:txBody>
      </p:sp>
      <p:cxnSp>
        <p:nvCxnSpPr>
          <p:cNvPr id="12" name="Straight Arrow Connector 11"/>
          <p:cNvCxnSpPr/>
          <p:nvPr/>
        </p:nvCxnSpPr>
        <p:spPr>
          <a:xfrm>
            <a:off x="3297382" y="5598894"/>
            <a:ext cx="4174912" cy="0"/>
          </a:xfrm>
          <a:prstGeom prst="straightConnector1">
            <a:avLst/>
          </a:prstGeom>
          <a:ln w="1270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H="1" flipV="1">
            <a:off x="7728894" y="1962448"/>
            <a:ext cx="14300" cy="2593589"/>
          </a:xfrm>
          <a:prstGeom prst="straightConnector1">
            <a:avLst/>
          </a:prstGeom>
          <a:ln w="127000">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3586322" y="4721224"/>
            <a:ext cx="3268844" cy="830997"/>
          </a:xfrm>
          <a:prstGeom prst="rect">
            <a:avLst/>
          </a:prstGeom>
          <a:noFill/>
        </p:spPr>
        <p:txBody>
          <a:bodyPr wrap="none" rtlCol="0">
            <a:spAutoFit/>
          </a:bodyPr>
          <a:lstStyle/>
          <a:p>
            <a:r>
              <a:rPr lang="en-US" sz="4800" dirty="0" smtClean="0"/>
              <a:t>Friends with</a:t>
            </a:r>
            <a:endParaRPr lang="en-US" sz="4800" dirty="0"/>
          </a:p>
        </p:txBody>
      </p:sp>
      <p:sp>
        <p:nvSpPr>
          <p:cNvPr id="19" name="TextBox 18"/>
          <p:cNvSpPr txBox="1"/>
          <p:nvPr/>
        </p:nvSpPr>
        <p:spPr>
          <a:xfrm rot="16200000">
            <a:off x="6028207" y="2984797"/>
            <a:ext cx="2598981" cy="830997"/>
          </a:xfrm>
          <a:prstGeom prst="rect">
            <a:avLst/>
          </a:prstGeom>
          <a:noFill/>
        </p:spPr>
        <p:txBody>
          <a:bodyPr wrap="none" rtlCol="0">
            <a:spAutoFit/>
          </a:bodyPr>
          <a:lstStyle/>
          <a:p>
            <a:r>
              <a:rPr lang="en-US" sz="4800" dirty="0" smtClean="0"/>
              <a:t>Reviewed</a:t>
            </a:r>
            <a:endParaRPr lang="en-US" sz="4800" dirty="0"/>
          </a:p>
        </p:txBody>
      </p:sp>
      <p:pic>
        <p:nvPicPr>
          <p:cNvPr id="1026" name="Picture 2" descr="http://www.clipartlord.com/wp-content/uploads/2013/01/film-reel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855166" y="137586"/>
            <a:ext cx="2133808" cy="19632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4758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par>
                                <p:cTn id="11" presetID="10"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9" grpId="0"/>
    </p:bld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a graph database?</a:t>
            </a:r>
            <a:endParaRPr lang="en-US" dirty="0"/>
          </a:p>
        </p:txBody>
      </p:sp>
      <p:sp>
        <p:nvSpPr>
          <p:cNvPr id="3" name="Content Placeholder 2"/>
          <p:cNvSpPr>
            <a:spLocks noGrp="1"/>
          </p:cNvSpPr>
          <p:nvPr>
            <p:ph type="body" sz="quarter" idx="10"/>
          </p:nvPr>
        </p:nvSpPr>
        <p:spPr>
          <a:xfrm>
            <a:off x="269239" y="1189177"/>
            <a:ext cx="11653523" cy="2718821"/>
          </a:xfrm>
        </p:spPr>
        <p:txBody>
          <a:bodyPr/>
          <a:lstStyle/>
          <a:p>
            <a:r>
              <a:rPr lang="en-US" dirty="0" smtClean="0"/>
              <a:t>Ideal for complex connections</a:t>
            </a:r>
          </a:p>
          <a:p>
            <a:r>
              <a:rPr lang="en-US" dirty="0" smtClean="0"/>
              <a:t>Easy navigation between things (nodes)</a:t>
            </a:r>
          </a:p>
          <a:p>
            <a:r>
              <a:rPr lang="en-US" dirty="0" smtClean="0"/>
              <a:t>No need for complex joins</a:t>
            </a:r>
          </a:p>
          <a:p>
            <a:r>
              <a:rPr lang="en-US" dirty="0" smtClean="0"/>
              <a:t>Easy to add to, and evolve, existing model</a:t>
            </a:r>
          </a:p>
        </p:txBody>
      </p:sp>
    </p:spTree>
    <p:extLst>
      <p:ext uri="{BB962C8B-B14F-4D97-AF65-F5344CB8AC3E}">
        <p14:creationId xmlns:p14="http://schemas.microsoft.com/office/powerpoint/2010/main" val="947995528"/>
      </p:ext>
    </p:extLst>
  </p:cSld>
  <p:clrMapOvr>
    <a:masterClrMapping/>
  </p:clrMapOvr>
  <p:transition>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a graph database? </a:t>
            </a:r>
            <a:endParaRPr lang="en-US" dirty="0"/>
          </a:p>
        </p:txBody>
      </p:sp>
      <p:sp>
        <p:nvSpPr>
          <p:cNvPr id="3" name="Content Placeholder 2"/>
          <p:cNvSpPr>
            <a:spLocks noGrp="1"/>
          </p:cNvSpPr>
          <p:nvPr>
            <p:ph type="body" sz="quarter" idx="10"/>
          </p:nvPr>
        </p:nvSpPr>
        <p:spPr/>
        <p:txBody>
          <a:bodyPr/>
          <a:lstStyle/>
          <a:p>
            <a:pPr marL="0" indent="0">
              <a:buNone/>
            </a:pPr>
            <a:r>
              <a:rPr lang="en-US" dirty="0" smtClean="0"/>
              <a:t>Less-than-optimal:</a:t>
            </a:r>
            <a:endParaRPr lang="en-US" dirty="0"/>
          </a:p>
          <a:p>
            <a:r>
              <a:rPr lang="en-US" dirty="0"/>
              <a:t>Complex relational data</a:t>
            </a:r>
          </a:p>
          <a:p>
            <a:r>
              <a:rPr lang="en-US" dirty="0"/>
              <a:t>OLAP</a:t>
            </a:r>
          </a:p>
        </p:txBody>
      </p:sp>
    </p:spTree>
    <p:extLst>
      <p:ext uri="{BB962C8B-B14F-4D97-AF65-F5344CB8AC3E}">
        <p14:creationId xmlns:p14="http://schemas.microsoft.com/office/powerpoint/2010/main" val="779662003"/>
      </p:ext>
    </p:extLst>
  </p:cSld>
  <p:clrMapOvr>
    <a:masterClrMapping/>
  </p:clrMapOvr>
  <p:transition>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Options in Azure?</a:t>
            </a:r>
            <a:endParaRPr lang="en-US" dirty="0"/>
          </a:p>
        </p:txBody>
      </p:sp>
      <p:sp>
        <p:nvSpPr>
          <p:cNvPr id="4" name="Text Placeholder 3"/>
          <p:cNvSpPr>
            <a:spLocks noGrp="1"/>
          </p:cNvSpPr>
          <p:nvPr>
            <p:ph type="body" sz="quarter" idx="10"/>
          </p:nvPr>
        </p:nvSpPr>
        <p:spPr>
          <a:xfrm>
            <a:off x="269241" y="1189176"/>
            <a:ext cx="5378548" cy="1837939"/>
          </a:xfrm>
        </p:spPr>
        <p:txBody>
          <a:bodyPr/>
          <a:lstStyle/>
          <a:p>
            <a:r>
              <a:rPr lang="en-US" dirty="0" err="1" smtClean="0"/>
              <a:t>PaaS</a:t>
            </a:r>
            <a:endParaRPr lang="en-US" dirty="0" smtClean="0"/>
          </a:p>
          <a:p>
            <a:pPr lvl="2"/>
            <a:r>
              <a:rPr lang="en-US" sz="3600" dirty="0" smtClean="0"/>
              <a:t>Graph Story</a:t>
            </a:r>
          </a:p>
          <a:p>
            <a:pPr lvl="2"/>
            <a:r>
              <a:rPr lang="en-US" sz="3600" dirty="0" err="1" smtClean="0"/>
              <a:t>GrapheneDB</a:t>
            </a:r>
            <a:endParaRPr lang="en-US" sz="3600" dirty="0"/>
          </a:p>
        </p:txBody>
      </p:sp>
      <p:sp>
        <p:nvSpPr>
          <p:cNvPr id="5" name="Text Placeholder 4"/>
          <p:cNvSpPr>
            <a:spLocks noGrp="1"/>
          </p:cNvSpPr>
          <p:nvPr>
            <p:ph type="body" sz="quarter" idx="11"/>
          </p:nvPr>
        </p:nvSpPr>
        <p:spPr>
          <a:xfrm>
            <a:off x="6544214" y="1189176"/>
            <a:ext cx="5378548" cy="4863896"/>
          </a:xfrm>
        </p:spPr>
        <p:txBody>
          <a:bodyPr/>
          <a:lstStyle/>
          <a:p>
            <a:r>
              <a:rPr lang="en-US" dirty="0" err="1" smtClean="0"/>
              <a:t>IaaS</a:t>
            </a:r>
            <a:endParaRPr lang="en-US" dirty="0"/>
          </a:p>
          <a:p>
            <a:pPr lvl="2"/>
            <a:r>
              <a:rPr lang="en-US" sz="3600" dirty="0"/>
              <a:t>Neo4j</a:t>
            </a:r>
          </a:p>
          <a:p>
            <a:pPr lvl="2"/>
            <a:r>
              <a:rPr lang="en-US" sz="3600" dirty="0" err="1"/>
              <a:t>Dex</a:t>
            </a:r>
            <a:endParaRPr lang="en-US" sz="3600" dirty="0"/>
          </a:p>
          <a:p>
            <a:pPr lvl="2"/>
            <a:r>
              <a:rPr lang="en-US" sz="3600" dirty="0" err="1"/>
              <a:t>OrientDB</a:t>
            </a:r>
            <a:endParaRPr lang="en-US" sz="3600" dirty="0"/>
          </a:p>
          <a:p>
            <a:pPr lvl="2"/>
            <a:r>
              <a:rPr lang="en-US" sz="3600" dirty="0" err="1"/>
              <a:t>InfiniteGraph</a:t>
            </a:r>
            <a:endParaRPr lang="en-US" sz="3600" dirty="0"/>
          </a:p>
          <a:p>
            <a:pPr lvl="2"/>
            <a:r>
              <a:rPr lang="en-US" sz="3600" dirty="0" err="1"/>
              <a:t>AllegroGraph</a:t>
            </a:r>
            <a:endParaRPr lang="en-US" sz="3600" dirty="0"/>
          </a:p>
          <a:p>
            <a:pPr lvl="2"/>
            <a:r>
              <a:rPr lang="en-US" sz="3600" dirty="0"/>
              <a:t>And many more!</a:t>
            </a:r>
          </a:p>
          <a:p>
            <a:endParaRPr lang="en-US" dirty="0"/>
          </a:p>
        </p:txBody>
      </p:sp>
    </p:spTree>
    <p:extLst>
      <p:ext uri="{BB962C8B-B14F-4D97-AF65-F5344CB8AC3E}">
        <p14:creationId xmlns:p14="http://schemas.microsoft.com/office/powerpoint/2010/main" val="1981554074"/>
      </p:ext>
    </p:extLst>
  </p:cSld>
  <p:clrMapOvr>
    <a:masterClrMapping/>
  </p:clrMapOvr>
  <p:transition>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query: Neo4j</a:t>
            </a:r>
            <a:endParaRPr lang="en-US" dirty="0"/>
          </a:p>
        </p:txBody>
      </p:sp>
      <p:sp>
        <p:nvSpPr>
          <p:cNvPr id="4" name="TextBox 3"/>
          <p:cNvSpPr txBox="1"/>
          <p:nvPr/>
        </p:nvSpPr>
        <p:spPr>
          <a:xfrm>
            <a:off x="379413" y="3079688"/>
            <a:ext cx="11524533" cy="1077218"/>
          </a:xfrm>
          <a:prstGeom prst="rect">
            <a:avLst/>
          </a:prstGeom>
          <a:noFill/>
        </p:spPr>
        <p:txBody>
          <a:bodyPr wrap="square" rtlCol="0">
            <a:spAutoFit/>
          </a:bodyPr>
          <a:lstStyle/>
          <a:p>
            <a:r>
              <a:rPr lang="en-US" sz="3200" dirty="0">
                <a:latin typeface="Lucida Console" panose="020B0609040504020204" pitchFamily="49" charset="0"/>
              </a:rPr>
              <a:t>(</a:t>
            </a:r>
            <a:r>
              <a:rPr lang="en-US" sz="3200" dirty="0" err="1">
                <a:latin typeface="Lucida Console" panose="020B0609040504020204" pitchFamily="49" charset="0"/>
              </a:rPr>
              <a:t>ryan:Person</a:t>
            </a:r>
            <a:r>
              <a:rPr lang="en-US" sz="3200" dirty="0">
                <a:latin typeface="Lucida Console" panose="020B0609040504020204" pitchFamily="49" charset="0"/>
              </a:rPr>
              <a:t>)-[:FRIENDS_WITH]-&gt;(</a:t>
            </a:r>
            <a:r>
              <a:rPr lang="en-US" sz="3200" dirty="0" err="1">
                <a:latin typeface="Lucida Console" panose="020B0609040504020204" pitchFamily="49" charset="0"/>
              </a:rPr>
              <a:t>david:Person</a:t>
            </a:r>
            <a:r>
              <a:rPr lang="en-US" sz="3200" dirty="0">
                <a:latin typeface="Lucida Console" panose="020B0609040504020204" pitchFamily="49" charset="0"/>
              </a:rPr>
              <a:t>)</a:t>
            </a:r>
          </a:p>
          <a:p>
            <a:r>
              <a:rPr lang="en-US" sz="3200" dirty="0" smtClean="0">
                <a:latin typeface="Lucida Console" panose="020B0609040504020204" pitchFamily="49" charset="0"/>
              </a:rPr>
              <a:t>-[:REVIEWED]-&gt;(</a:t>
            </a:r>
            <a:r>
              <a:rPr lang="en-US" sz="3200" dirty="0" err="1" smtClean="0">
                <a:latin typeface="Lucida Console" panose="020B0609040504020204" pitchFamily="49" charset="0"/>
              </a:rPr>
              <a:t>movie:Movie</a:t>
            </a:r>
            <a:r>
              <a:rPr lang="en-US" sz="3200" dirty="0" smtClean="0">
                <a:latin typeface="Lucida Console" panose="020B0609040504020204" pitchFamily="49" charset="0"/>
              </a:rPr>
              <a:t> {</a:t>
            </a:r>
            <a:r>
              <a:rPr lang="en-US" sz="3200" dirty="0" err="1" smtClean="0">
                <a:latin typeface="Lucida Console" panose="020B0609040504020204" pitchFamily="49" charset="0"/>
              </a:rPr>
              <a:t>Title:’Fletch</a:t>
            </a:r>
            <a:r>
              <a:rPr lang="en-US" sz="3200" smtClean="0">
                <a:latin typeface="Lucida Console" panose="020B0609040504020204" pitchFamily="49" charset="0"/>
              </a:rPr>
              <a:t>’})</a:t>
            </a:r>
            <a:endParaRPr lang="en-US" sz="3200" dirty="0">
              <a:latin typeface="Lucida Console" panose="020B0609040504020204" pitchFamily="49" charset="0"/>
            </a:endParaRPr>
          </a:p>
        </p:txBody>
      </p:sp>
    </p:spTree>
    <p:extLst>
      <p:ext uri="{BB962C8B-B14F-4D97-AF65-F5344CB8AC3E}">
        <p14:creationId xmlns:p14="http://schemas.microsoft.com/office/powerpoint/2010/main" val="8029240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 graph database</a:t>
            </a:r>
            <a:endParaRPr lang="en-US" dirty="0"/>
          </a:p>
        </p:txBody>
      </p:sp>
    </p:spTree>
    <p:extLst>
      <p:ext uri="{BB962C8B-B14F-4D97-AF65-F5344CB8AC3E}">
        <p14:creationId xmlns:p14="http://schemas.microsoft.com/office/powerpoint/2010/main" val="2025011234"/>
      </p:ext>
    </p:extLst>
  </p:cSld>
  <p:clrMapOvr>
    <a:masterClrMapping/>
  </p:clrMapOvr>
  <p:transition>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Column databases</a:t>
            </a:r>
            <a:endParaRPr lang="en-US" dirty="0"/>
          </a:p>
        </p:txBody>
      </p:sp>
    </p:spTree>
    <p:extLst>
      <p:ext uri="{BB962C8B-B14F-4D97-AF65-F5344CB8AC3E}">
        <p14:creationId xmlns:p14="http://schemas.microsoft.com/office/powerpoint/2010/main" val="229639061"/>
      </p:ext>
    </p:extLst>
  </p:cSld>
  <p:clrMapOvr>
    <a:masterClrMapping/>
  </p:clrMapOvr>
  <p:transition>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Column stores</a:t>
            </a:r>
            <a:endParaRPr lang="en-US" dirty="0"/>
          </a:p>
        </p:txBody>
      </p:sp>
      <p:sp>
        <p:nvSpPr>
          <p:cNvPr id="4" name="Content Placeholder 3"/>
          <p:cNvSpPr>
            <a:spLocks noGrp="1"/>
          </p:cNvSpPr>
          <p:nvPr>
            <p:ph sz="quarter" idx="4294967295"/>
          </p:nvPr>
        </p:nvSpPr>
        <p:spPr>
          <a:xfrm>
            <a:off x="666750" y="1387475"/>
            <a:ext cx="11525250" cy="5291138"/>
          </a:xfrm>
        </p:spPr>
        <p:txBody>
          <a:bodyPr/>
          <a:lstStyle/>
          <a:p>
            <a:pPr marL="0" indent="0">
              <a:buNone/>
            </a:pPr>
            <a:r>
              <a:rPr lang="en-US" dirty="0" smtClean="0"/>
              <a:t>Not these columns:</a:t>
            </a:r>
            <a:endParaRPr lang="en-US"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983273" y="1763150"/>
            <a:ext cx="5941807" cy="3955015"/>
          </a:xfrm>
          <a:prstGeom prst="rect">
            <a:avLst/>
          </a:prstGeom>
        </p:spPr>
      </p:pic>
      <p:sp>
        <p:nvSpPr>
          <p:cNvPr id="2" name="TextBox 1"/>
          <p:cNvSpPr txBox="1"/>
          <p:nvPr/>
        </p:nvSpPr>
        <p:spPr>
          <a:xfrm>
            <a:off x="6097160" y="6109609"/>
            <a:ext cx="5846064" cy="338554"/>
          </a:xfrm>
          <a:prstGeom prst="rect">
            <a:avLst/>
          </a:prstGeom>
          <a:noFill/>
        </p:spPr>
        <p:txBody>
          <a:bodyPr wrap="square" rtlCol="0">
            <a:spAutoFit/>
          </a:bodyPr>
          <a:lstStyle/>
          <a:p>
            <a:r>
              <a:rPr lang="en-US" sz="1600" dirty="0" smtClean="0"/>
              <a:t>Will Powell – “Nashville Parthenon – HDR</a:t>
            </a:r>
            <a:r>
              <a:rPr lang="en-US" sz="1600" dirty="0"/>
              <a:t>” - https://</a:t>
            </a:r>
            <a:r>
              <a:rPr lang="en-US" sz="1600" dirty="0" err="1"/>
              <a:t>flic.kr</a:t>
            </a:r>
            <a:r>
              <a:rPr lang="en-US" sz="1600" dirty="0"/>
              <a:t>/p/2k8TxH</a:t>
            </a:r>
            <a:endParaRPr lang="en-US" sz="1600" dirty="0" smtClean="0"/>
          </a:p>
        </p:txBody>
      </p:sp>
    </p:spTree>
    <p:extLst>
      <p:ext uri="{BB962C8B-B14F-4D97-AF65-F5344CB8AC3E}">
        <p14:creationId xmlns:p14="http://schemas.microsoft.com/office/powerpoint/2010/main" val="1251540801"/>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Data Landscape</a:t>
            </a:r>
            <a:endParaRPr lang="en-US" dirty="0"/>
          </a:p>
        </p:txBody>
      </p:sp>
    </p:spTree>
    <p:extLst>
      <p:ext uri="{BB962C8B-B14F-4D97-AF65-F5344CB8AC3E}">
        <p14:creationId xmlns:p14="http://schemas.microsoft.com/office/powerpoint/2010/main" val="1789937040"/>
      </p:ext>
    </p:extLst>
  </p:cSld>
  <p:clrMapOvr>
    <a:masterClrMapping/>
  </p:clrMapOvr>
  <p:transition>
    <p:fad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    What’s a column store?</a:t>
            </a:r>
            <a:endParaRPr lang="en-US" dirty="0"/>
          </a:p>
        </p:txBody>
      </p:sp>
      <p:sp>
        <p:nvSpPr>
          <p:cNvPr id="2" name="Content Placeholder 1"/>
          <p:cNvSpPr>
            <a:spLocks noGrp="1"/>
          </p:cNvSpPr>
          <p:nvPr>
            <p:ph type="body" sz="quarter" idx="10"/>
          </p:nvPr>
        </p:nvSpPr>
        <p:spPr/>
        <p:txBody>
          <a:bodyPr/>
          <a:lstStyle/>
          <a:p>
            <a:pPr marL="0" indent="0">
              <a:buNone/>
            </a:pPr>
            <a:r>
              <a:rPr lang="en-US" dirty="0" smtClean="0"/>
              <a:t>Data is keyed by row (e.g. Twitter ID)</a:t>
            </a:r>
          </a:p>
          <a:p>
            <a:pPr marL="0" indent="0">
              <a:buNone/>
            </a:pPr>
            <a:r>
              <a:rPr lang="en-US" dirty="0" smtClean="0"/>
              <a:t>Individual content stored as columns</a:t>
            </a:r>
          </a:p>
          <a:p>
            <a:pPr marL="0" indent="0">
              <a:buNone/>
            </a:pPr>
            <a:r>
              <a:rPr lang="en-US" dirty="0" smtClean="0"/>
              <a:t>Groups of columns comprise a </a:t>
            </a:r>
            <a:r>
              <a:rPr lang="en-US" i="1" dirty="0" smtClean="0"/>
              <a:t>column family</a:t>
            </a:r>
          </a:p>
          <a:p>
            <a:pPr marL="0" indent="0">
              <a:buNone/>
            </a:pPr>
            <a:endParaRPr lang="en-US" i="1" dirty="0"/>
          </a:p>
          <a:p>
            <a:pPr marL="0" indent="0">
              <a:buNone/>
            </a:pPr>
            <a:endParaRPr lang="en-US" dirty="0"/>
          </a:p>
        </p:txBody>
      </p:sp>
    </p:spTree>
    <p:extLst>
      <p:ext uri="{BB962C8B-B14F-4D97-AF65-F5344CB8AC3E}">
        <p14:creationId xmlns:p14="http://schemas.microsoft.com/office/powerpoint/2010/main" val="4392004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    Example: Weather data</a:t>
            </a:r>
            <a:endParaRPr lang="en-US" dirty="0"/>
          </a:p>
        </p:txBody>
      </p:sp>
      <p:sp>
        <p:nvSpPr>
          <p:cNvPr id="2" name="Content Placeholder 1"/>
          <p:cNvSpPr>
            <a:spLocks noGrp="1"/>
          </p:cNvSpPr>
          <p:nvPr>
            <p:ph type="body" sz="quarter" idx="10"/>
          </p:nvPr>
        </p:nvSpPr>
        <p:spPr/>
        <p:txBody>
          <a:bodyPr/>
          <a:lstStyle/>
          <a:p>
            <a:pPr marL="0" indent="0">
              <a:buNone/>
            </a:pPr>
            <a:r>
              <a:rPr lang="en-US" dirty="0" smtClean="0"/>
              <a:t>Data is keyed by row (e.g. weather station ID)</a:t>
            </a:r>
          </a:p>
          <a:p>
            <a:pPr marL="0" indent="0">
              <a:buNone/>
            </a:pPr>
            <a:r>
              <a:rPr lang="en-US" dirty="0" smtClean="0"/>
              <a:t>Columns may have standard or custom names</a:t>
            </a:r>
          </a:p>
          <a:p>
            <a:pPr marL="0" indent="0">
              <a:buNone/>
            </a:pPr>
            <a:r>
              <a:rPr lang="en-US" dirty="0" smtClean="0"/>
              <a:t>For weather: Each col name = date</a:t>
            </a:r>
          </a:p>
          <a:p>
            <a:pPr marL="0" indent="0">
              <a:buNone/>
            </a:pPr>
            <a:endParaRPr lang="en-US" dirty="0"/>
          </a:p>
        </p:txBody>
      </p:sp>
      <p:graphicFrame>
        <p:nvGraphicFramePr>
          <p:cNvPr id="4" name="Table 3"/>
          <p:cNvGraphicFramePr>
            <a:graphicFrameLocks noGrp="1"/>
          </p:cNvGraphicFramePr>
          <p:nvPr>
            <p:extLst/>
          </p:nvPr>
        </p:nvGraphicFramePr>
        <p:xfrm>
          <a:off x="1247590" y="3729316"/>
          <a:ext cx="9801410" cy="2402544"/>
        </p:xfrm>
        <a:graphic>
          <a:graphicData uri="http://schemas.openxmlformats.org/drawingml/2006/table">
            <a:tbl>
              <a:tblPr firstRow="1" bandRow="1">
                <a:tableStyleId>{5C22544A-7EE6-4342-B048-85BDC9FD1C3A}</a:tableStyleId>
              </a:tblPr>
              <a:tblGrid>
                <a:gridCol w="1960282">
                  <a:extLst>
                    <a:ext uri="{9D8B030D-6E8A-4147-A177-3AD203B41FA5}">
                      <a16:colId xmlns:a16="http://schemas.microsoft.com/office/drawing/2014/main" xmlns="" val="20000"/>
                    </a:ext>
                  </a:extLst>
                </a:gridCol>
                <a:gridCol w="2480235">
                  <a:extLst>
                    <a:ext uri="{9D8B030D-6E8A-4147-A177-3AD203B41FA5}">
                      <a16:colId xmlns:a16="http://schemas.microsoft.com/office/drawing/2014/main" xmlns="" val="20001"/>
                    </a:ext>
                  </a:extLst>
                </a:gridCol>
                <a:gridCol w="2169459">
                  <a:extLst>
                    <a:ext uri="{9D8B030D-6E8A-4147-A177-3AD203B41FA5}">
                      <a16:colId xmlns:a16="http://schemas.microsoft.com/office/drawing/2014/main" xmlns="" val="20002"/>
                    </a:ext>
                  </a:extLst>
                </a:gridCol>
                <a:gridCol w="2456330">
                  <a:extLst>
                    <a:ext uri="{9D8B030D-6E8A-4147-A177-3AD203B41FA5}">
                      <a16:colId xmlns:a16="http://schemas.microsoft.com/office/drawing/2014/main" xmlns="" val="20003"/>
                    </a:ext>
                  </a:extLst>
                </a:gridCol>
                <a:gridCol w="735104">
                  <a:extLst>
                    <a:ext uri="{9D8B030D-6E8A-4147-A177-3AD203B41FA5}">
                      <a16:colId xmlns:a16="http://schemas.microsoft.com/office/drawing/2014/main" xmlns="" val="20004"/>
                    </a:ext>
                  </a:extLst>
                </a:gridCol>
              </a:tblGrid>
              <a:tr h="1201272">
                <a:tc>
                  <a:txBody>
                    <a:bodyPr/>
                    <a:lstStyle/>
                    <a:p>
                      <a:r>
                        <a:rPr lang="en-US" sz="3200" dirty="0" err="1" smtClean="0"/>
                        <a:t>stationID</a:t>
                      </a:r>
                      <a:endParaRPr lang="en-US" sz="3200" dirty="0"/>
                    </a:p>
                  </a:txBody>
                  <a:tcPr/>
                </a:tc>
                <a:tc>
                  <a:txBody>
                    <a:bodyPr/>
                    <a:lstStyle/>
                    <a:p>
                      <a:r>
                        <a:rPr lang="en-US" sz="3200" dirty="0" smtClean="0"/>
                        <a:t>Timestamp</a:t>
                      </a:r>
                    </a:p>
                    <a:p>
                      <a:r>
                        <a:rPr lang="en-US" sz="3200" dirty="0" smtClean="0"/>
                        <a:t>temp</a:t>
                      </a:r>
                      <a:endParaRPr lang="en-US" sz="3200" dirty="0"/>
                    </a:p>
                  </a:txBody>
                  <a:tcPr/>
                </a:tc>
                <a:tc>
                  <a:txBody>
                    <a:bodyPr/>
                    <a:lstStyle/>
                    <a:p>
                      <a:r>
                        <a:rPr lang="en-US" sz="3200" dirty="0" smtClean="0"/>
                        <a:t>Timestamp</a:t>
                      </a:r>
                    </a:p>
                    <a:p>
                      <a:r>
                        <a:rPr lang="en-US" sz="3200" dirty="0" smtClean="0"/>
                        <a:t>temp</a:t>
                      </a:r>
                      <a:endParaRPr lang="en-US" sz="3200" dirty="0"/>
                    </a:p>
                  </a:txBody>
                  <a:tcPr/>
                </a:tc>
                <a:tc>
                  <a:txBody>
                    <a:bodyPr/>
                    <a:lstStyle/>
                    <a:p>
                      <a:r>
                        <a:rPr lang="en-US" sz="3200" dirty="0" smtClean="0"/>
                        <a:t>Timestamp</a:t>
                      </a:r>
                    </a:p>
                    <a:p>
                      <a:r>
                        <a:rPr lang="en-US" sz="3200" dirty="0" smtClean="0"/>
                        <a:t>temp</a:t>
                      </a:r>
                      <a:endParaRPr lang="en-US" sz="3200" dirty="0"/>
                    </a:p>
                  </a:txBody>
                  <a:tcPr/>
                </a:tc>
                <a:tc>
                  <a:txBody>
                    <a:bodyPr/>
                    <a:lstStyle/>
                    <a:p>
                      <a:r>
                        <a:rPr lang="en-US" sz="3200" dirty="0" smtClean="0"/>
                        <a:t>…</a:t>
                      </a:r>
                      <a:endParaRPr lang="en-US" sz="3200" dirty="0"/>
                    </a:p>
                  </a:txBody>
                  <a:tcPr/>
                </a:tc>
                <a:extLst>
                  <a:ext uri="{0D108BD9-81ED-4DB2-BD59-A6C34878D82A}">
                    <a16:rowId xmlns:a16="http://schemas.microsoft.com/office/drawing/2014/main" xmlns="" val="10000"/>
                  </a:ext>
                </a:extLst>
              </a:tr>
              <a:tr h="1201272">
                <a:tc>
                  <a:txBody>
                    <a:bodyPr/>
                    <a:lstStyle/>
                    <a:p>
                      <a:r>
                        <a:rPr lang="en-US" sz="3200" dirty="0" err="1" smtClean="0"/>
                        <a:t>stationID</a:t>
                      </a:r>
                      <a:endParaRPr lang="en-US" sz="3200" dirty="0"/>
                    </a:p>
                  </a:txBody>
                  <a:tcPr/>
                </a:tc>
                <a:tc>
                  <a:txBody>
                    <a:bodyPr/>
                    <a:lstStyle/>
                    <a:p>
                      <a:r>
                        <a:rPr lang="en-US" sz="3200" dirty="0" smtClean="0"/>
                        <a:t>Timestamp</a:t>
                      </a:r>
                    </a:p>
                    <a:p>
                      <a:r>
                        <a:rPr lang="en-US" sz="3200" dirty="0" smtClean="0"/>
                        <a:t>temp</a:t>
                      </a:r>
                      <a:endParaRPr lang="en-US" sz="3200" dirty="0"/>
                    </a:p>
                  </a:txBody>
                  <a:tcPr/>
                </a:tc>
                <a:tc>
                  <a:txBody>
                    <a:bodyPr/>
                    <a:lstStyle/>
                    <a:p>
                      <a:r>
                        <a:rPr lang="en-US" sz="3200" dirty="0" smtClean="0"/>
                        <a:t>Timestamp</a:t>
                      </a:r>
                    </a:p>
                    <a:p>
                      <a:r>
                        <a:rPr lang="en-US" sz="3200" dirty="0" smtClean="0"/>
                        <a:t>temp</a:t>
                      </a:r>
                      <a:endParaRPr lang="en-US" sz="3200" dirty="0"/>
                    </a:p>
                  </a:txBody>
                  <a:tcPr/>
                </a:tc>
                <a:tc>
                  <a:txBody>
                    <a:bodyPr/>
                    <a:lstStyle/>
                    <a:p>
                      <a:r>
                        <a:rPr lang="en-US" sz="3200" dirty="0" smtClean="0"/>
                        <a:t>Timestamp</a:t>
                      </a:r>
                    </a:p>
                    <a:p>
                      <a:r>
                        <a:rPr lang="en-US" sz="3200" dirty="0" smtClean="0"/>
                        <a:t>temp</a:t>
                      </a:r>
                      <a:endParaRPr lang="en-US" sz="3200" dirty="0"/>
                    </a:p>
                  </a:txBody>
                  <a:tcPr/>
                </a:tc>
                <a:tc>
                  <a:txBody>
                    <a:bodyPr/>
                    <a:lstStyle/>
                    <a:p>
                      <a:r>
                        <a:rPr lang="en-US" sz="3200" dirty="0" smtClean="0"/>
                        <a:t>…</a:t>
                      </a:r>
                      <a:endParaRPr lang="en-US" sz="3200" dirty="0"/>
                    </a:p>
                  </a:txBody>
                  <a:tcPr/>
                </a:tc>
                <a:extLst>
                  <a:ext uri="{0D108BD9-81ED-4DB2-BD59-A6C34878D82A}">
                    <a16:rowId xmlns:a16="http://schemas.microsoft.com/office/drawing/2014/main" xmlns="" val="10001"/>
                  </a:ext>
                </a:extLst>
              </a:tr>
            </a:tbl>
          </a:graphicData>
        </a:graphic>
      </p:graphicFrame>
    </p:spTree>
    <p:extLst>
      <p:ext uri="{BB962C8B-B14F-4D97-AF65-F5344CB8AC3E}">
        <p14:creationId xmlns:p14="http://schemas.microsoft.com/office/powerpoint/2010/main" val="157725497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a column family? Why not?</a:t>
            </a:r>
            <a:endParaRPr lang="en-US" dirty="0"/>
          </a:p>
        </p:txBody>
      </p:sp>
      <p:sp>
        <p:nvSpPr>
          <p:cNvPr id="3" name="Content Placeholder 2"/>
          <p:cNvSpPr>
            <a:spLocks noGrp="1"/>
          </p:cNvSpPr>
          <p:nvPr>
            <p:ph type="body" sz="quarter" idx="10"/>
          </p:nvPr>
        </p:nvSpPr>
        <p:spPr/>
        <p:txBody>
          <a:bodyPr/>
          <a:lstStyle/>
          <a:p>
            <a:pPr marL="0" indent="0">
              <a:buNone/>
            </a:pPr>
            <a:r>
              <a:rPr lang="en-US" dirty="0" smtClean="0"/>
              <a:t>Optimal:</a:t>
            </a:r>
          </a:p>
          <a:p>
            <a:r>
              <a:rPr lang="en-US" dirty="0" smtClean="0"/>
              <a:t>Very large quantities of data</a:t>
            </a:r>
          </a:p>
          <a:p>
            <a:r>
              <a:rPr lang="en-US" dirty="0" smtClean="0"/>
              <a:t>Queries well-known up-front</a:t>
            </a:r>
          </a:p>
          <a:p>
            <a:r>
              <a:rPr lang="en-US" dirty="0" smtClean="0"/>
              <a:t>Scale and durability</a:t>
            </a:r>
          </a:p>
          <a:p>
            <a:pPr marL="0" indent="0">
              <a:buNone/>
            </a:pPr>
            <a:endParaRPr lang="en-US" dirty="0" smtClean="0"/>
          </a:p>
          <a:p>
            <a:pPr marL="0" indent="0">
              <a:buNone/>
            </a:pPr>
            <a:r>
              <a:rPr lang="en-US" dirty="0" smtClean="0"/>
              <a:t>Non-optimal:</a:t>
            </a:r>
          </a:p>
          <a:p>
            <a:r>
              <a:rPr lang="en-US" dirty="0" smtClean="0"/>
              <a:t>Highly-relational data</a:t>
            </a:r>
          </a:p>
          <a:p>
            <a:r>
              <a:rPr lang="en-US" dirty="0" smtClean="0"/>
              <a:t>Querying on many different properties</a:t>
            </a:r>
            <a:endParaRPr lang="en-US" dirty="0"/>
          </a:p>
        </p:txBody>
      </p:sp>
    </p:spTree>
    <p:extLst>
      <p:ext uri="{BB962C8B-B14F-4D97-AF65-F5344CB8AC3E}">
        <p14:creationId xmlns:p14="http://schemas.microsoft.com/office/powerpoint/2010/main" val="386192643"/>
      </p:ext>
    </p:extLst>
  </p:cSld>
  <p:clrMapOvr>
    <a:masterClrMapping/>
  </p:clrMapOvr>
  <p:transition>
    <p:fad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Options in Azure?</a:t>
            </a:r>
            <a:endParaRPr lang="en-US" dirty="0"/>
          </a:p>
        </p:txBody>
      </p:sp>
      <p:sp>
        <p:nvSpPr>
          <p:cNvPr id="3" name="Content Placeholder 2"/>
          <p:cNvSpPr>
            <a:spLocks noGrp="1"/>
          </p:cNvSpPr>
          <p:nvPr>
            <p:ph type="body" sz="quarter" idx="10"/>
          </p:nvPr>
        </p:nvSpPr>
        <p:spPr>
          <a:xfrm>
            <a:off x="269239" y="1189177"/>
            <a:ext cx="11653523" cy="3273910"/>
          </a:xfrm>
        </p:spPr>
        <p:txBody>
          <a:bodyPr/>
          <a:lstStyle/>
          <a:p>
            <a:r>
              <a:rPr lang="en-US" dirty="0" err="1" smtClean="0"/>
              <a:t>IaaS</a:t>
            </a:r>
            <a:endParaRPr lang="en-US" dirty="0" smtClean="0"/>
          </a:p>
          <a:p>
            <a:pPr lvl="2"/>
            <a:r>
              <a:rPr lang="en-US" sz="3600" dirty="0" smtClean="0"/>
              <a:t>Cassandra</a:t>
            </a:r>
          </a:p>
          <a:p>
            <a:pPr lvl="2"/>
            <a:r>
              <a:rPr lang="en-US" sz="3600" dirty="0" err="1" smtClean="0"/>
              <a:t>HBase</a:t>
            </a:r>
            <a:endParaRPr lang="en-US" sz="3600" dirty="0" smtClean="0"/>
          </a:p>
          <a:p>
            <a:pPr marL="0" indent="0">
              <a:buNone/>
            </a:pPr>
            <a:endParaRPr lang="en-US" dirty="0" smtClean="0"/>
          </a:p>
          <a:p>
            <a:endParaRPr lang="en-US" dirty="0"/>
          </a:p>
        </p:txBody>
      </p:sp>
    </p:spTree>
    <p:extLst>
      <p:ext uri="{BB962C8B-B14F-4D97-AF65-F5344CB8AC3E}">
        <p14:creationId xmlns:p14="http://schemas.microsoft.com/office/powerpoint/2010/main" val="1044169667"/>
      </p:ext>
    </p:extLst>
  </p:cSld>
  <p:clrMapOvr>
    <a:masterClrMapping/>
  </p:clrMapOvr>
  <p:transition>
    <p:fad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Cassandra + CQL</a:t>
            </a:r>
            <a:endParaRPr lang="en-US" dirty="0"/>
          </a:p>
        </p:txBody>
      </p:sp>
      <p:sp>
        <p:nvSpPr>
          <p:cNvPr id="4" name="TextBox 3"/>
          <p:cNvSpPr txBox="1"/>
          <p:nvPr/>
        </p:nvSpPr>
        <p:spPr>
          <a:xfrm>
            <a:off x="1057833" y="1111623"/>
            <a:ext cx="8875059" cy="2677656"/>
          </a:xfrm>
          <a:prstGeom prst="rect">
            <a:avLst/>
          </a:prstGeom>
          <a:noFill/>
        </p:spPr>
        <p:txBody>
          <a:bodyPr wrap="square" rtlCol="0">
            <a:spAutoFit/>
          </a:bodyPr>
          <a:lstStyle/>
          <a:p>
            <a:pPr fontAlgn="base"/>
            <a:r>
              <a:rPr lang="en-US" sz="2800" dirty="0">
                <a:latin typeface="Lucida Console" panose="020B0609040504020204" pitchFamily="49" charset="0"/>
              </a:rPr>
              <a:t>CREATE TABLE temperature (</a:t>
            </a:r>
          </a:p>
          <a:p>
            <a:pPr fontAlgn="base"/>
            <a:r>
              <a:rPr lang="en-US" sz="2800" dirty="0">
                <a:latin typeface="Lucida Console" panose="020B0609040504020204" pitchFamily="49" charset="0"/>
              </a:rPr>
              <a:t>   </a:t>
            </a:r>
            <a:r>
              <a:rPr lang="en-US" sz="2800" dirty="0" err="1" smtClean="0">
                <a:latin typeface="Lucida Console" panose="020B0609040504020204" pitchFamily="49" charset="0"/>
              </a:rPr>
              <a:t>stationID</a:t>
            </a:r>
            <a:r>
              <a:rPr lang="en-US" sz="2800" dirty="0" smtClean="0">
                <a:latin typeface="Lucida Console" panose="020B0609040504020204" pitchFamily="49" charset="0"/>
              </a:rPr>
              <a:t> text</a:t>
            </a:r>
            <a:r>
              <a:rPr lang="en-US" sz="2800" dirty="0">
                <a:latin typeface="Lucida Console" panose="020B0609040504020204" pitchFamily="49" charset="0"/>
              </a:rPr>
              <a:t>,</a:t>
            </a:r>
          </a:p>
          <a:p>
            <a:pPr fontAlgn="base"/>
            <a:r>
              <a:rPr lang="en-US" sz="2800" dirty="0">
                <a:latin typeface="Lucida Console" panose="020B0609040504020204" pitchFamily="49" charset="0"/>
              </a:rPr>
              <a:t>   </a:t>
            </a:r>
            <a:r>
              <a:rPr lang="en-US" sz="2800" dirty="0" err="1" smtClean="0">
                <a:latin typeface="Lucida Console" panose="020B0609040504020204" pitchFamily="49" charset="0"/>
              </a:rPr>
              <a:t>readingtime</a:t>
            </a:r>
            <a:r>
              <a:rPr lang="en-US" sz="2800" dirty="0" smtClean="0">
                <a:latin typeface="Lucida Console" panose="020B0609040504020204" pitchFamily="49" charset="0"/>
              </a:rPr>
              <a:t> </a:t>
            </a:r>
            <a:r>
              <a:rPr lang="en-US" sz="2800" dirty="0">
                <a:latin typeface="Lucida Console" panose="020B0609040504020204" pitchFamily="49" charset="0"/>
              </a:rPr>
              <a:t>timestamp,</a:t>
            </a:r>
          </a:p>
          <a:p>
            <a:pPr fontAlgn="base"/>
            <a:r>
              <a:rPr lang="en-US" sz="2800" dirty="0">
                <a:latin typeface="Lucida Console" panose="020B0609040504020204" pitchFamily="49" charset="0"/>
              </a:rPr>
              <a:t>   </a:t>
            </a:r>
            <a:r>
              <a:rPr lang="en-US" sz="2800" dirty="0" smtClean="0">
                <a:latin typeface="Lucida Console" panose="020B0609040504020204" pitchFamily="49" charset="0"/>
              </a:rPr>
              <a:t>temp </a:t>
            </a:r>
            <a:r>
              <a:rPr lang="en-US" sz="2800" dirty="0">
                <a:latin typeface="Lucida Console" panose="020B0609040504020204" pitchFamily="49" charset="0"/>
              </a:rPr>
              <a:t>text,</a:t>
            </a:r>
          </a:p>
          <a:p>
            <a:pPr fontAlgn="base"/>
            <a:r>
              <a:rPr lang="en-US" sz="2800" dirty="0">
                <a:latin typeface="Lucida Console" panose="020B0609040504020204" pitchFamily="49" charset="0"/>
              </a:rPr>
              <a:t>   PRIMARY KEY </a:t>
            </a:r>
            <a:r>
              <a:rPr lang="en-US" sz="2800" dirty="0" smtClean="0">
                <a:latin typeface="Lucida Console" panose="020B0609040504020204" pitchFamily="49" charset="0"/>
              </a:rPr>
              <a:t>(</a:t>
            </a:r>
            <a:r>
              <a:rPr lang="en-US" sz="2800" dirty="0" err="1" smtClean="0">
                <a:latin typeface="Lucida Console" panose="020B0609040504020204" pitchFamily="49" charset="0"/>
              </a:rPr>
              <a:t>stationID,readingtime</a:t>
            </a:r>
            <a:r>
              <a:rPr lang="en-US" sz="2800" dirty="0">
                <a:latin typeface="Lucida Console" panose="020B0609040504020204" pitchFamily="49" charset="0"/>
              </a:rPr>
              <a:t>)</a:t>
            </a:r>
          </a:p>
          <a:p>
            <a:pPr fontAlgn="base"/>
            <a:r>
              <a:rPr lang="en-US" sz="2800" dirty="0">
                <a:latin typeface="Lucida Console" panose="020B0609040504020204" pitchFamily="49" charset="0"/>
              </a:rPr>
              <a:t>);</a:t>
            </a:r>
          </a:p>
        </p:txBody>
      </p:sp>
      <p:sp>
        <p:nvSpPr>
          <p:cNvPr id="5" name="TextBox 4"/>
          <p:cNvSpPr txBox="1"/>
          <p:nvPr/>
        </p:nvSpPr>
        <p:spPr>
          <a:xfrm>
            <a:off x="379514" y="4531479"/>
            <a:ext cx="11812486" cy="954107"/>
          </a:xfrm>
          <a:prstGeom prst="rect">
            <a:avLst/>
          </a:prstGeom>
          <a:noFill/>
        </p:spPr>
        <p:txBody>
          <a:bodyPr wrap="square" rtlCol="0">
            <a:spAutoFit/>
          </a:bodyPr>
          <a:lstStyle/>
          <a:p>
            <a:pPr fontAlgn="base"/>
            <a:r>
              <a:rPr lang="en-US" sz="2800" dirty="0">
                <a:latin typeface="Lucida Console" panose="020B0609040504020204" pitchFamily="49" charset="0"/>
              </a:rPr>
              <a:t>INSERT INTO </a:t>
            </a:r>
            <a:r>
              <a:rPr lang="en-US" sz="2800" dirty="0" smtClean="0">
                <a:latin typeface="Lucida Console" panose="020B0609040504020204" pitchFamily="49" charset="0"/>
              </a:rPr>
              <a:t>temperature(</a:t>
            </a:r>
            <a:r>
              <a:rPr lang="en-US" sz="2800" dirty="0" err="1" smtClean="0">
                <a:latin typeface="Lucida Console" panose="020B0609040504020204" pitchFamily="49" charset="0"/>
              </a:rPr>
              <a:t>stationID,readingtime,temp</a:t>
            </a:r>
            <a:r>
              <a:rPr lang="en-US" sz="2800" dirty="0" smtClean="0">
                <a:latin typeface="Lucida Console" panose="020B0609040504020204" pitchFamily="49" charset="0"/>
              </a:rPr>
              <a:t>)</a:t>
            </a:r>
            <a:endParaRPr lang="en-US" sz="2800" dirty="0">
              <a:latin typeface="Lucida Console" panose="020B0609040504020204" pitchFamily="49" charset="0"/>
            </a:endParaRPr>
          </a:p>
          <a:p>
            <a:pPr fontAlgn="base"/>
            <a:r>
              <a:rPr lang="en-US" sz="2800" dirty="0">
                <a:latin typeface="Lucida Console" panose="020B0609040504020204" pitchFamily="49" charset="0"/>
              </a:rPr>
              <a:t>VALUES </a:t>
            </a:r>
            <a:r>
              <a:rPr lang="en-US" sz="2800" dirty="0" smtClean="0">
                <a:latin typeface="Lucida Console" panose="020B0609040504020204" pitchFamily="49" charset="0"/>
              </a:rPr>
              <a:t>(‘1’,’2015-02-23 09:00:00</a:t>
            </a:r>
            <a:r>
              <a:rPr lang="en-US" sz="2800" dirty="0">
                <a:latin typeface="Lucida Console" panose="020B0609040504020204" pitchFamily="49" charset="0"/>
              </a:rPr>
              <a:t>′,</a:t>
            </a:r>
            <a:r>
              <a:rPr lang="en-US" sz="2800" dirty="0" smtClean="0">
                <a:latin typeface="Lucida Console" panose="020B0609040504020204" pitchFamily="49" charset="0"/>
              </a:rPr>
              <a:t>’45F</a:t>
            </a:r>
            <a:r>
              <a:rPr lang="en-US" sz="2800" dirty="0">
                <a:latin typeface="Lucida Console" panose="020B0609040504020204" pitchFamily="49" charset="0"/>
              </a:rPr>
              <a:t>’);</a:t>
            </a:r>
          </a:p>
        </p:txBody>
      </p:sp>
    </p:spTree>
    <p:extLst>
      <p:ext uri="{BB962C8B-B14F-4D97-AF65-F5344CB8AC3E}">
        <p14:creationId xmlns:p14="http://schemas.microsoft.com/office/powerpoint/2010/main" val="123229985"/>
      </p:ext>
    </p:extLst>
  </p:cSld>
  <p:clrMapOvr>
    <a:masterClrMapping/>
  </p:clrMapOvr>
  <p:transition>
    <p:fad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Finding temperatures</a:t>
            </a:r>
            <a:endParaRPr lang="en-US" dirty="0"/>
          </a:p>
        </p:txBody>
      </p:sp>
      <p:sp>
        <p:nvSpPr>
          <p:cNvPr id="3" name="Rectangle 2"/>
          <p:cNvSpPr/>
          <p:nvPr/>
        </p:nvSpPr>
        <p:spPr>
          <a:xfrm>
            <a:off x="842682" y="1676418"/>
            <a:ext cx="8588188" cy="1384995"/>
          </a:xfrm>
          <a:prstGeom prst="rect">
            <a:avLst/>
          </a:prstGeom>
        </p:spPr>
        <p:txBody>
          <a:bodyPr wrap="square">
            <a:spAutoFit/>
          </a:bodyPr>
          <a:lstStyle/>
          <a:p>
            <a:pPr fontAlgn="base"/>
            <a:r>
              <a:rPr lang="en-US" sz="2800" dirty="0">
                <a:latin typeface="Lucida Console" panose="020B0609040504020204" pitchFamily="49" charset="0"/>
              </a:rPr>
              <a:t>SELECT </a:t>
            </a:r>
            <a:r>
              <a:rPr lang="en-US" sz="2800" dirty="0" err="1" smtClean="0">
                <a:latin typeface="Lucida Console" panose="020B0609040504020204" pitchFamily="49" charset="0"/>
              </a:rPr>
              <a:t>readingtime,temp</a:t>
            </a:r>
            <a:endParaRPr lang="en-US" sz="2800" dirty="0">
              <a:latin typeface="Lucida Console" panose="020B0609040504020204" pitchFamily="49" charset="0"/>
            </a:endParaRPr>
          </a:p>
          <a:p>
            <a:pPr fontAlgn="base"/>
            <a:r>
              <a:rPr lang="en-US" sz="2800" dirty="0">
                <a:latin typeface="Lucida Console" panose="020B0609040504020204" pitchFamily="49" charset="0"/>
              </a:rPr>
              <a:t>FROM temperature</a:t>
            </a:r>
          </a:p>
          <a:p>
            <a:pPr fontAlgn="base"/>
            <a:r>
              <a:rPr lang="en-US" sz="2800" dirty="0">
                <a:latin typeface="Lucida Console" panose="020B0609040504020204" pitchFamily="49" charset="0"/>
              </a:rPr>
              <a:t>WHERE </a:t>
            </a:r>
            <a:r>
              <a:rPr lang="en-US" sz="2800" dirty="0" err="1" smtClean="0">
                <a:latin typeface="Lucida Console" panose="020B0609040504020204" pitchFamily="49" charset="0"/>
              </a:rPr>
              <a:t>stationID</a:t>
            </a:r>
            <a:r>
              <a:rPr lang="en-US" sz="2800" dirty="0" smtClean="0">
                <a:latin typeface="Lucida Console" panose="020B0609040504020204" pitchFamily="49" charset="0"/>
              </a:rPr>
              <a:t>=’1’;</a:t>
            </a:r>
            <a:endParaRPr lang="en-US" sz="2800" b="0" i="0" dirty="0">
              <a:effectLst/>
              <a:latin typeface="Lucida Console" panose="020B0609040504020204" pitchFamily="49" charset="0"/>
            </a:endParaRPr>
          </a:p>
        </p:txBody>
      </p:sp>
    </p:spTree>
    <p:extLst>
      <p:ext uri="{BB962C8B-B14F-4D97-AF65-F5344CB8AC3E}">
        <p14:creationId xmlns:p14="http://schemas.microsoft.com/office/powerpoint/2010/main" val="952122187"/>
      </p:ext>
    </p:extLst>
  </p:cSld>
  <p:clrMapOvr>
    <a:masterClrMapping/>
  </p:clrMapOvr>
  <p:transition>
    <p:fade/>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Questions?</a:t>
            </a:r>
          </a:p>
        </p:txBody>
      </p:sp>
      <p:sp>
        <p:nvSpPr>
          <p:cNvPr id="4" name="Content Placeholder 2"/>
          <p:cNvSpPr>
            <a:spLocks noGrp="1"/>
          </p:cNvSpPr>
          <p:nvPr>
            <p:ph type="body" sz="quarter" idx="4294967295"/>
          </p:nvPr>
        </p:nvSpPr>
        <p:spPr>
          <a:xfrm>
            <a:off x="0" y="1561450"/>
            <a:ext cx="12192001" cy="6157852"/>
          </a:xfrm>
        </p:spPr>
        <p:txBody>
          <a:bodyPr vert="horz" wrap="square" lIns="146263" tIns="91414" rIns="146263" bIns="91414" rtlCol="0">
            <a:spAutoFit/>
          </a:bodyPr>
          <a:lstStyle/>
          <a:p>
            <a:pPr marL="0" indent="0">
              <a:buNone/>
            </a:pPr>
            <a:endParaRPr lang="en-US" sz="4313" dirty="0">
              <a:solidFill>
                <a:schemeClr val="tx1"/>
              </a:solidFill>
              <a:latin typeface="Segoe UI" panose="020B0502040204020203" pitchFamily="34" charset="0"/>
              <a:cs typeface="Segoe UI" panose="020B0502040204020203" pitchFamily="34" charset="0"/>
            </a:endParaRPr>
          </a:p>
          <a:p>
            <a:pPr marL="0" indent="0">
              <a:buNone/>
            </a:pPr>
            <a:r>
              <a:rPr lang="en-US" sz="4313" dirty="0">
                <a:solidFill>
                  <a:schemeClr val="tx1"/>
                </a:solidFill>
                <a:latin typeface="Segoe UI" panose="020B0502040204020203" pitchFamily="34" charset="0"/>
                <a:cs typeface="Segoe UI" panose="020B0502040204020203" pitchFamily="34" charset="0"/>
              </a:rPr>
              <a:t>Twitter: </a:t>
            </a:r>
            <a:r>
              <a:rPr lang="en-US" sz="4313" dirty="0">
                <a:solidFill>
                  <a:schemeClr val="tx1"/>
                </a:solidFill>
                <a:latin typeface="Segoe UI" panose="020B0502040204020203" pitchFamily="34" charset="0"/>
                <a:cs typeface="Segoe UI" panose="020B0502040204020203" pitchFamily="34" charset="0"/>
                <a:hlinkClick r:id="rId3"/>
              </a:rPr>
              <a:t>@</a:t>
            </a:r>
            <a:r>
              <a:rPr lang="en-US" sz="4313" dirty="0" err="1">
                <a:solidFill>
                  <a:schemeClr val="tx1"/>
                </a:solidFill>
                <a:latin typeface="Segoe UI" panose="020B0502040204020203" pitchFamily="34" charset="0"/>
                <a:cs typeface="Segoe UI" panose="020B0502040204020203" pitchFamily="34" charset="0"/>
                <a:hlinkClick r:id="rId3"/>
              </a:rPr>
              <a:t>dmakogon</a:t>
            </a:r>
            <a:endParaRPr lang="en-US" sz="4313" dirty="0">
              <a:solidFill>
                <a:schemeClr val="tx1"/>
              </a:solidFill>
              <a:latin typeface="Segoe UI" panose="020B0502040204020203" pitchFamily="34" charset="0"/>
              <a:cs typeface="Segoe UI" panose="020B0502040204020203" pitchFamily="34" charset="0"/>
            </a:endParaRPr>
          </a:p>
          <a:p>
            <a:pPr marL="0" indent="0">
              <a:buNone/>
            </a:pPr>
            <a:r>
              <a:rPr lang="en-US" sz="4313" dirty="0">
                <a:solidFill>
                  <a:schemeClr val="tx1"/>
                </a:solidFill>
                <a:latin typeface="Segoe UI" panose="020B0502040204020203" pitchFamily="34" charset="0"/>
                <a:cs typeface="Segoe UI" panose="020B0502040204020203" pitchFamily="34" charset="0"/>
              </a:rPr>
              <a:t>Blog: </a:t>
            </a:r>
            <a:r>
              <a:rPr lang="en-US" sz="4313" dirty="0">
                <a:solidFill>
                  <a:schemeClr val="tx1"/>
                </a:solidFill>
                <a:latin typeface="Segoe UI" panose="020B0502040204020203" pitchFamily="34" charset="0"/>
                <a:cs typeface="Segoe UI" panose="020B0502040204020203" pitchFamily="34" charset="0"/>
                <a:hlinkClick r:id="rId4"/>
              </a:rPr>
              <a:t>dmak.io</a:t>
            </a:r>
            <a:endParaRPr lang="en-US" sz="4313" dirty="0">
              <a:solidFill>
                <a:schemeClr val="tx1"/>
              </a:solidFill>
              <a:latin typeface="Segoe UI" panose="020B0502040204020203" pitchFamily="34" charset="0"/>
              <a:cs typeface="Segoe UI" panose="020B0502040204020203" pitchFamily="34" charset="0"/>
            </a:endParaRPr>
          </a:p>
          <a:p>
            <a:pPr marL="0" indent="0">
              <a:buNone/>
            </a:pPr>
            <a:r>
              <a:rPr lang="en-US" sz="4313" dirty="0">
                <a:solidFill>
                  <a:schemeClr val="tx1"/>
                </a:solidFill>
                <a:latin typeface="Segoe UI" panose="020B0502040204020203" pitchFamily="34" charset="0"/>
                <a:cs typeface="Segoe UI" panose="020B0502040204020203" pitchFamily="34" charset="0"/>
              </a:rPr>
              <a:t>Facebook: </a:t>
            </a:r>
            <a:r>
              <a:rPr lang="en-US" sz="4313" dirty="0">
                <a:solidFill>
                  <a:schemeClr val="tx1"/>
                </a:solidFill>
                <a:latin typeface="Segoe UI" panose="020B0502040204020203" pitchFamily="34" charset="0"/>
                <a:cs typeface="Segoe UI" panose="020B0502040204020203" pitchFamily="34" charset="0"/>
                <a:hlinkClick r:id="rId5"/>
              </a:rPr>
              <a:t>facebook.com/dmak.online</a:t>
            </a:r>
            <a:endParaRPr lang="en-US" sz="4313" dirty="0">
              <a:solidFill>
                <a:schemeClr val="tx1"/>
              </a:solidFill>
              <a:latin typeface="Segoe UI" panose="020B0502040204020203" pitchFamily="34" charset="0"/>
              <a:cs typeface="Segoe UI" panose="020B0502040204020203" pitchFamily="34" charset="0"/>
            </a:endParaRPr>
          </a:p>
          <a:p>
            <a:pPr marL="0" indent="0">
              <a:buNone/>
            </a:pPr>
            <a:r>
              <a:rPr lang="en-US" sz="4313" dirty="0" err="1">
                <a:solidFill>
                  <a:schemeClr val="tx1"/>
                </a:solidFill>
                <a:latin typeface="Segoe UI" panose="020B0502040204020203" pitchFamily="34" charset="0"/>
                <a:cs typeface="Segoe UI" panose="020B0502040204020203" pitchFamily="34" charset="0"/>
              </a:rPr>
              <a:t>StackOverflow</a:t>
            </a:r>
            <a:r>
              <a:rPr lang="en-US" sz="4313" dirty="0">
                <a:solidFill>
                  <a:schemeClr val="tx1"/>
                </a:solidFill>
                <a:latin typeface="Segoe UI" panose="020B0502040204020203" pitchFamily="34" charset="0"/>
                <a:cs typeface="Segoe UI" panose="020B0502040204020203" pitchFamily="34" charset="0"/>
              </a:rPr>
              <a:t>: </a:t>
            </a:r>
            <a:r>
              <a:rPr lang="en-US" sz="4313" dirty="0" err="1">
                <a:solidFill>
                  <a:schemeClr val="tx1"/>
                </a:solidFill>
                <a:latin typeface="Segoe UI" panose="020B0502040204020203" pitchFamily="34" charset="0"/>
                <a:cs typeface="Segoe UI" panose="020B0502040204020203" pitchFamily="34" charset="0"/>
                <a:hlinkClick r:id="rId6"/>
              </a:rPr>
              <a:t>david-makogon</a:t>
            </a:r>
            <a:endParaRPr lang="en-US" sz="4313" dirty="0">
              <a:solidFill>
                <a:schemeClr val="tx1"/>
              </a:solidFill>
              <a:latin typeface="Segoe UI" panose="020B0502040204020203" pitchFamily="34" charset="0"/>
              <a:cs typeface="Segoe UI" panose="020B0502040204020203" pitchFamily="34" charset="0"/>
            </a:endParaRPr>
          </a:p>
          <a:p>
            <a:pPr marL="0" indent="0">
              <a:buNone/>
            </a:pPr>
            <a:r>
              <a:rPr lang="en-US" sz="4313" dirty="0">
                <a:solidFill>
                  <a:schemeClr val="tx1"/>
                </a:solidFill>
                <a:latin typeface="Segoe UI" panose="020B0502040204020203" pitchFamily="34" charset="0"/>
                <a:cs typeface="Segoe UI" panose="020B0502040204020203" pitchFamily="34" charset="0"/>
              </a:rPr>
              <a:t>Azure stuff at </a:t>
            </a:r>
            <a:r>
              <a:rPr lang="en-US" sz="4313" dirty="0" err="1">
                <a:solidFill>
                  <a:schemeClr val="tx1"/>
                </a:solidFill>
                <a:latin typeface="Segoe UI" panose="020B0502040204020203" pitchFamily="34" charset="0"/>
                <a:cs typeface="Segoe UI" panose="020B0502040204020203" pitchFamily="34" charset="0"/>
                <a:hlinkClick r:id="rId7"/>
              </a:rPr>
              <a:t>Azure.com</a:t>
            </a:r>
            <a:endParaRPr lang="en-US" sz="4313" dirty="0">
              <a:solidFill>
                <a:schemeClr val="tx1"/>
              </a:solidFill>
              <a:latin typeface="Segoe UI" panose="020B0502040204020203" pitchFamily="34" charset="0"/>
              <a:cs typeface="Segoe UI" panose="020B0502040204020203" pitchFamily="34" charset="0"/>
            </a:endParaRPr>
          </a:p>
          <a:p>
            <a:pPr marL="0" indent="0">
              <a:buNone/>
            </a:pPr>
            <a:r>
              <a:rPr lang="en-US" sz="4313" dirty="0">
                <a:solidFill>
                  <a:schemeClr val="tx1"/>
                </a:solidFill>
                <a:latin typeface="Segoe UI" panose="020B0502040204020203" pitchFamily="34" charset="0"/>
                <a:cs typeface="Segoe UI" panose="020B0502040204020203" pitchFamily="34" charset="0"/>
              </a:rPr>
              <a:t>Talk </a:t>
            </a:r>
            <a:r>
              <a:rPr lang="en-US" sz="4313" dirty="0">
                <a:solidFill>
                  <a:schemeClr val="tx1"/>
                </a:solidFill>
                <a:latin typeface="Segoe UI" panose="020B0502040204020203" pitchFamily="34" charset="0"/>
                <a:cs typeface="Segoe UI" panose="020B0502040204020203" pitchFamily="34" charset="0"/>
              </a:rPr>
              <a:t>stuff </a:t>
            </a:r>
            <a:r>
              <a:rPr lang="en-US" sz="4313" dirty="0" smtClean="0">
                <a:solidFill>
                  <a:schemeClr val="tx1"/>
                </a:solidFill>
                <a:latin typeface="Segoe UI" panose="020B0502040204020203" pitchFamily="34" charset="0"/>
                <a:cs typeface="Segoe UI" panose="020B0502040204020203" pitchFamily="34" charset="0"/>
              </a:rPr>
              <a:t>at </a:t>
            </a:r>
            <a:r>
              <a:rPr lang="en-US" sz="4313" dirty="0" err="1" smtClean="0">
                <a:solidFill>
                  <a:schemeClr val="tx1"/>
                </a:solidFill>
                <a:latin typeface="Segoe UI" panose="020B0502040204020203" pitchFamily="34" charset="0"/>
                <a:cs typeface="Segoe UI" panose="020B0502040204020203" pitchFamily="34" charset="0"/>
                <a:hlinkClick r:id="rId8"/>
              </a:rPr>
              <a:t>github.com</a:t>
            </a:r>
            <a:r>
              <a:rPr lang="en-US" sz="4313" dirty="0" smtClean="0">
                <a:solidFill>
                  <a:schemeClr val="tx1"/>
                </a:solidFill>
                <a:latin typeface="Segoe UI" panose="020B0502040204020203" pitchFamily="34" charset="0"/>
                <a:cs typeface="Segoe UI" panose="020B0502040204020203" pitchFamily="34" charset="0"/>
                <a:hlinkClick r:id="rId8"/>
              </a:rPr>
              <a:t>/</a:t>
            </a:r>
            <a:r>
              <a:rPr lang="en-US" sz="4313" dirty="0" err="1" smtClean="0">
                <a:solidFill>
                  <a:schemeClr val="tx1"/>
                </a:solidFill>
                <a:latin typeface="Segoe UI" panose="020B0502040204020203" pitchFamily="34" charset="0"/>
                <a:cs typeface="Segoe UI" panose="020B0502040204020203" pitchFamily="34" charset="0"/>
                <a:hlinkClick r:id="rId8"/>
              </a:rPr>
              <a:t>dmakogon</a:t>
            </a:r>
            <a:r>
              <a:rPr lang="en-US" sz="4313" dirty="0" smtClean="0">
                <a:solidFill>
                  <a:schemeClr val="tx1"/>
                </a:solidFill>
                <a:latin typeface="Segoe UI" panose="020B0502040204020203" pitchFamily="34" charset="0"/>
                <a:cs typeface="Segoe UI" panose="020B0502040204020203" pitchFamily="34" charset="0"/>
                <a:hlinkClick r:id="rId8"/>
              </a:rPr>
              <a:t>/globalazure2017</a:t>
            </a:r>
            <a:r>
              <a:rPr lang="en-US" sz="4313" dirty="0">
                <a:solidFill>
                  <a:schemeClr val="tx1"/>
                </a:solidFill>
                <a:latin typeface="Segoe UI" panose="020B0502040204020203" pitchFamily="34" charset="0"/>
                <a:cs typeface="Segoe UI" panose="020B0502040204020203" pitchFamily="34" charset="0"/>
              </a:rPr>
              <a:t>	</a:t>
            </a:r>
            <a:endParaRPr lang="en-US" sz="4313" dirty="0">
              <a:solidFill>
                <a:schemeClr val="tx1"/>
              </a:solidFill>
              <a:latin typeface="Segoe UI" panose="020B0502040204020203" pitchFamily="34" charset="0"/>
              <a:cs typeface="Segoe UI" panose="020B0502040204020203" pitchFamily="34" charset="0"/>
            </a:endParaRPr>
          </a:p>
          <a:p>
            <a:pPr marL="0" indent="0">
              <a:buNone/>
            </a:pPr>
            <a:endParaRPr lang="en-US" sz="3136" dirty="0">
              <a:solidFill>
                <a:schemeClr val="tx1"/>
              </a:solidFill>
              <a:latin typeface="Segoe UI" panose="020B0502040204020203" pitchFamily="34" charset="0"/>
              <a:cs typeface="Segoe UI" panose="020B0502040204020203" pitchFamily="34" charset="0"/>
            </a:endParaRPr>
          </a:p>
          <a:p>
            <a:pPr marL="0" indent="0">
              <a:buNone/>
            </a:pPr>
            <a:endParaRPr lang="en-US" sz="2745" dirty="0">
              <a:solidFill>
                <a:srgbClr val="3C5365"/>
              </a:solidFill>
              <a:latin typeface="Consolas" pitchFamily="49" charset="0"/>
              <a:cs typeface="Consolas" pitchFamily="49" charset="0"/>
            </a:endParaRPr>
          </a:p>
        </p:txBody>
      </p:sp>
    </p:spTree>
    <p:extLst>
      <p:ext uri="{BB962C8B-B14F-4D97-AF65-F5344CB8AC3E}">
        <p14:creationId xmlns:p14="http://schemas.microsoft.com/office/powerpoint/2010/main" val="1365997939"/>
      </p:ext>
    </p:extLst>
  </p:cSld>
  <p:clrMapOvr>
    <a:masterClrMapping/>
  </p:clrMapOvr>
  <p:transition>
    <p:fad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613459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 much data!</a:t>
            </a:r>
            <a:endParaRPr lang="en-US" dirty="0"/>
          </a:p>
        </p:txBody>
      </p:sp>
      <p:sp>
        <p:nvSpPr>
          <p:cNvPr id="3" name="Content Placeholder 2"/>
          <p:cNvSpPr>
            <a:spLocks noGrp="1"/>
          </p:cNvSpPr>
          <p:nvPr>
            <p:ph type="body" sz="quarter" idx="10"/>
          </p:nvPr>
        </p:nvSpPr>
        <p:spPr>
          <a:xfrm>
            <a:off x="269239" y="1189177"/>
            <a:ext cx="11653523" cy="5009769"/>
          </a:xfrm>
        </p:spPr>
        <p:txBody>
          <a:bodyPr/>
          <a:lstStyle/>
          <a:p>
            <a:pPr marL="0" indent="0">
              <a:buNone/>
            </a:pPr>
            <a:endParaRPr lang="en-US" sz="4800" b="1" dirty="0" smtClean="0"/>
          </a:p>
          <a:p>
            <a:pPr marL="0" indent="0">
              <a:buNone/>
            </a:pPr>
            <a:endParaRPr lang="en-US" sz="4800" b="1" dirty="0"/>
          </a:p>
          <a:p>
            <a:pPr marL="0" indent="0">
              <a:buNone/>
            </a:pPr>
            <a:r>
              <a:rPr lang="en-US" sz="4800" b="1" dirty="0" smtClean="0"/>
              <a:t>90% </a:t>
            </a:r>
            <a:r>
              <a:rPr lang="en-US" sz="4800" dirty="0" smtClean="0"/>
              <a:t>of </a:t>
            </a:r>
            <a:r>
              <a:rPr lang="en-US" sz="4800" dirty="0"/>
              <a:t>the world’s data </a:t>
            </a:r>
            <a:r>
              <a:rPr lang="en-US" sz="4800" dirty="0" smtClean="0"/>
              <a:t/>
            </a:r>
            <a:br>
              <a:rPr lang="en-US" sz="4800" dirty="0" smtClean="0"/>
            </a:br>
            <a:r>
              <a:rPr lang="en-US" sz="4800" dirty="0" smtClean="0"/>
              <a:t>has </a:t>
            </a:r>
            <a:r>
              <a:rPr lang="en-US" sz="4800" dirty="0"/>
              <a:t>been created in the </a:t>
            </a:r>
            <a:r>
              <a:rPr lang="en-US" sz="4800" dirty="0" smtClean="0"/>
              <a:t>last </a:t>
            </a:r>
            <a:r>
              <a:rPr lang="en-US" sz="4800" dirty="0"/>
              <a:t>two years</a:t>
            </a:r>
            <a:r>
              <a:rPr lang="en-US" sz="4800" dirty="0" smtClean="0"/>
              <a:t>….</a:t>
            </a:r>
            <a:endParaRPr lang="en-US" sz="4800" dirty="0"/>
          </a:p>
          <a:p>
            <a:pPr>
              <a:buFontTx/>
              <a:buChar char="-"/>
            </a:pPr>
            <a:endParaRPr lang="en-US" i="1" dirty="0" smtClean="0"/>
          </a:p>
          <a:p>
            <a:pPr>
              <a:buFontTx/>
              <a:buChar char="-"/>
            </a:pPr>
            <a:r>
              <a:rPr lang="en-US" i="1" dirty="0" smtClean="0"/>
              <a:t>George </a:t>
            </a:r>
            <a:r>
              <a:rPr lang="en-US" i="1" dirty="0"/>
              <a:t>Lee</a:t>
            </a:r>
            <a:r>
              <a:rPr lang="en-US" i="1" dirty="0" smtClean="0"/>
              <a:t>. </a:t>
            </a:r>
            <a:r>
              <a:rPr lang="en-US" i="1" dirty="0"/>
              <a:t>Chief Information Officer, </a:t>
            </a:r>
            <a:r>
              <a:rPr lang="en-US" i="1" dirty="0" smtClean="0"/>
              <a:t/>
            </a:r>
            <a:br>
              <a:rPr lang="en-US" i="1" dirty="0" smtClean="0"/>
            </a:br>
            <a:r>
              <a:rPr lang="en-US" i="1" dirty="0" smtClean="0"/>
              <a:t>Investment </a:t>
            </a:r>
            <a:r>
              <a:rPr lang="en-US" i="1" dirty="0"/>
              <a:t>Banking Division, Goldman </a:t>
            </a:r>
            <a:r>
              <a:rPr lang="en-US" i="1" dirty="0" smtClean="0"/>
              <a:t>Sachs </a:t>
            </a:r>
          </a:p>
        </p:txBody>
      </p:sp>
    </p:spTree>
    <p:extLst>
      <p:ext uri="{BB962C8B-B14F-4D97-AF65-F5344CB8AC3E}">
        <p14:creationId xmlns:p14="http://schemas.microsoft.com/office/powerpoint/2010/main" val="255798916"/>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growth</a:t>
            </a:r>
            <a:endParaRPr lang="en-US" dirty="0"/>
          </a:p>
        </p:txBody>
      </p:sp>
      <p:sp>
        <p:nvSpPr>
          <p:cNvPr id="3" name="Text Placeholder 2"/>
          <p:cNvSpPr>
            <a:spLocks noGrp="1"/>
          </p:cNvSpPr>
          <p:nvPr>
            <p:ph type="body" sz="quarter" idx="10"/>
          </p:nvPr>
        </p:nvSpPr>
        <p:spPr>
          <a:xfrm>
            <a:off x="269239" y="1189177"/>
            <a:ext cx="11653523" cy="6385081"/>
          </a:xfrm>
        </p:spPr>
        <p:txBody>
          <a:bodyPr/>
          <a:lstStyle/>
          <a:p>
            <a:endParaRPr lang="en-US" sz="3600" dirty="0" smtClean="0"/>
          </a:p>
          <a:p>
            <a:r>
              <a:rPr lang="en-US" sz="3600" dirty="0" smtClean="0"/>
              <a:t>130 </a:t>
            </a:r>
            <a:r>
              <a:rPr lang="en-US" sz="3600" b="1" dirty="0"/>
              <a:t>billion</a:t>
            </a:r>
            <a:r>
              <a:rPr lang="en-US" sz="3600" dirty="0"/>
              <a:t> gigabytes in 2010</a:t>
            </a:r>
          </a:p>
          <a:p>
            <a:r>
              <a:rPr lang="en-US" sz="3600" dirty="0"/>
              <a:t>4.4 </a:t>
            </a:r>
            <a:r>
              <a:rPr lang="en-US" sz="3600" b="1" dirty="0" err="1" smtClean="0"/>
              <a:t>zettabytes</a:t>
            </a:r>
            <a:r>
              <a:rPr lang="en-US" sz="3600" dirty="0" smtClean="0"/>
              <a:t>* </a:t>
            </a:r>
            <a:r>
              <a:rPr lang="en-US" sz="3600" dirty="0"/>
              <a:t>in 2013</a:t>
            </a:r>
          </a:p>
          <a:p>
            <a:endParaRPr lang="en-US" dirty="0"/>
          </a:p>
          <a:p>
            <a:r>
              <a:rPr lang="en-US" dirty="0"/>
              <a:t>IDC projections:</a:t>
            </a:r>
          </a:p>
          <a:p>
            <a:pPr marL="399915" lvl="1"/>
            <a:r>
              <a:rPr lang="en-US" sz="4000" dirty="0"/>
              <a:t>44 </a:t>
            </a:r>
            <a:r>
              <a:rPr lang="en-US" sz="4000" dirty="0" err="1" smtClean="0"/>
              <a:t>zettabytes</a:t>
            </a:r>
            <a:r>
              <a:rPr lang="en-US" sz="4000" dirty="0" smtClean="0"/>
              <a:t> by </a:t>
            </a:r>
            <a:r>
              <a:rPr lang="en-US" sz="4000" dirty="0"/>
              <a:t>2020</a:t>
            </a:r>
          </a:p>
          <a:p>
            <a:pPr marL="399915" lvl="1"/>
            <a:r>
              <a:rPr lang="en-US" sz="4400" dirty="0"/>
              <a:t>180 </a:t>
            </a:r>
            <a:r>
              <a:rPr lang="en-US" sz="4400" dirty="0" err="1" smtClean="0"/>
              <a:t>zettabytes</a:t>
            </a:r>
            <a:r>
              <a:rPr lang="en-US" sz="4400" dirty="0" smtClean="0"/>
              <a:t> by </a:t>
            </a:r>
            <a:r>
              <a:rPr lang="en-US" sz="4400" dirty="0"/>
              <a:t>2025</a:t>
            </a:r>
          </a:p>
          <a:p>
            <a:endParaRPr lang="en-US" sz="2400" dirty="0"/>
          </a:p>
          <a:p>
            <a:r>
              <a:rPr lang="en-US" i="1" dirty="0"/>
              <a:t>* 1 </a:t>
            </a:r>
            <a:r>
              <a:rPr lang="en-US" i="1" dirty="0" err="1"/>
              <a:t>Zettabyte</a:t>
            </a:r>
            <a:r>
              <a:rPr lang="en-US" i="1" dirty="0"/>
              <a:t> = 1 trillion gigabytes</a:t>
            </a:r>
          </a:p>
          <a:p>
            <a:endParaRPr lang="en-US" dirty="0"/>
          </a:p>
        </p:txBody>
      </p:sp>
      <p:sp>
        <p:nvSpPr>
          <p:cNvPr id="6" name="Content Placeholder 2"/>
          <p:cNvSpPr txBox="1">
            <a:spLocks/>
          </p:cNvSpPr>
          <p:nvPr/>
        </p:nvSpPr>
        <p:spPr>
          <a:xfrm>
            <a:off x="357640" y="1395486"/>
            <a:ext cx="11525250" cy="5290388"/>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endParaRPr lang="en-US" i="1" dirty="0" smtClean="0"/>
          </a:p>
        </p:txBody>
      </p:sp>
    </p:spTree>
    <p:extLst>
      <p:ext uri="{BB962C8B-B14F-4D97-AF65-F5344CB8AC3E}">
        <p14:creationId xmlns:p14="http://schemas.microsoft.com/office/powerpoint/2010/main" val="24848513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animEffect transition="in" filter="fade">
                                      <p:cBhvr>
                                        <p:cTn id="15" dur="500"/>
                                        <p:tgtEl>
                                          <p:spTgt spid="3">
                                            <p:txEl>
                                              <p:pRg st="8" end="8"/>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500"/>
                                        <p:tgtEl>
                                          <p:spTgt spid="3">
                                            <p:txEl>
                                              <p:pRg st="4" end="4"/>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animEffect transition="in" filter="fade">
                                      <p:cBhvr>
                                        <p:cTn id="23" dur="500"/>
                                        <p:tgtEl>
                                          <p:spTgt spid="3">
                                            <p:txEl>
                                              <p:pRg st="5" end="5"/>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3">
                                            <p:txEl>
                                              <p:pRg st="6" end="6"/>
                                            </p:txEl>
                                          </p:spTgt>
                                        </p:tgtEl>
                                        <p:attrNameLst>
                                          <p:attrName>style.visibility</p:attrName>
                                        </p:attrNameLst>
                                      </p:cBhvr>
                                      <p:to>
                                        <p:strVal val="visible"/>
                                      </p:to>
                                    </p:set>
                                    <p:animEffect transition="in" filter="fade">
                                      <p:cBhvr>
                                        <p:cTn id="26"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3013" y="0"/>
            <a:ext cx="5800241" cy="6867484"/>
          </a:xfrm>
          <a:prstGeom prst="rect">
            <a:avLst/>
          </a:prstGeom>
        </p:spPr>
      </p:pic>
      <p:pic>
        <p:nvPicPr>
          <p:cNvPr id="8" name="Picture 7"/>
          <p:cNvPicPr>
            <a:picLocks noChangeAspect="1"/>
          </p:cNvPicPr>
          <p:nvPr/>
        </p:nvPicPr>
        <p:blipFill>
          <a:blip r:embed="rId4"/>
          <a:stretch>
            <a:fillRect/>
          </a:stretch>
        </p:blipFill>
        <p:spPr>
          <a:xfrm>
            <a:off x="6672237" y="0"/>
            <a:ext cx="5252843" cy="6858000"/>
          </a:xfrm>
          <a:prstGeom prst="rect">
            <a:avLst/>
          </a:prstGeom>
        </p:spPr>
      </p:pic>
      <p:sp>
        <p:nvSpPr>
          <p:cNvPr id="4" name="Frame 3"/>
          <p:cNvSpPr/>
          <p:nvPr/>
        </p:nvSpPr>
        <p:spPr bwMode="auto">
          <a:xfrm>
            <a:off x="463013" y="4017469"/>
            <a:ext cx="1508699" cy="1404257"/>
          </a:xfrm>
          <a:prstGeom prst="frame">
            <a:avLst/>
          </a:prstGeom>
          <a:solidFill>
            <a:srgbClr val="FFFF00"/>
          </a:solidFill>
          <a:ln>
            <a:solidFill>
              <a:srgbClr val="FFFF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solidFill>
                <a:srgbClr val="FFFF00"/>
              </a:solidFill>
              <a:ea typeface="Segoe UI" pitchFamily="34" charset="0"/>
              <a:cs typeface="Segoe UI" pitchFamily="34" charset="0"/>
            </a:endParaRPr>
          </a:p>
        </p:txBody>
      </p:sp>
      <p:sp>
        <p:nvSpPr>
          <p:cNvPr id="9" name="Frame 8"/>
          <p:cNvSpPr/>
          <p:nvPr/>
        </p:nvSpPr>
        <p:spPr bwMode="auto">
          <a:xfrm>
            <a:off x="10292734" y="4344089"/>
            <a:ext cx="1771494" cy="1404257"/>
          </a:xfrm>
          <a:prstGeom prst="frame">
            <a:avLst/>
          </a:prstGeom>
          <a:solidFill>
            <a:srgbClr val="FFFF00"/>
          </a:solidFill>
          <a:ln>
            <a:solidFill>
              <a:srgbClr val="FFFF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solidFill>
                <a:srgbClr val="FFFF00"/>
              </a:solidFill>
              <a:ea typeface="Segoe UI" pitchFamily="34" charset="0"/>
              <a:cs typeface="Segoe UI" pitchFamily="34" charset="0"/>
            </a:endParaRPr>
          </a:p>
        </p:txBody>
      </p:sp>
      <p:sp>
        <p:nvSpPr>
          <p:cNvPr id="11" name="Frame 10"/>
          <p:cNvSpPr/>
          <p:nvPr/>
        </p:nvSpPr>
        <p:spPr bwMode="auto">
          <a:xfrm>
            <a:off x="3514017" y="5421726"/>
            <a:ext cx="1606374" cy="1404257"/>
          </a:xfrm>
          <a:prstGeom prst="frame">
            <a:avLst/>
          </a:prstGeom>
          <a:solidFill>
            <a:srgbClr val="FFFF00"/>
          </a:solidFill>
          <a:ln>
            <a:solidFill>
              <a:srgbClr val="FFFF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solidFill>
                <a:srgbClr val="FFFF00"/>
              </a:solidFill>
              <a:ea typeface="Segoe UI" pitchFamily="34" charset="0"/>
              <a:cs typeface="Segoe UI" pitchFamily="34" charset="0"/>
            </a:endParaRPr>
          </a:p>
        </p:txBody>
      </p:sp>
      <p:sp>
        <p:nvSpPr>
          <p:cNvPr id="12" name="Frame 11"/>
          <p:cNvSpPr/>
          <p:nvPr/>
        </p:nvSpPr>
        <p:spPr bwMode="auto">
          <a:xfrm>
            <a:off x="9526438" y="1400178"/>
            <a:ext cx="1509786" cy="1404257"/>
          </a:xfrm>
          <a:prstGeom prst="frame">
            <a:avLst/>
          </a:prstGeom>
          <a:solidFill>
            <a:srgbClr val="FFFF00"/>
          </a:solidFill>
          <a:ln>
            <a:solidFill>
              <a:srgbClr val="FFFF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solidFill>
                <a:srgbClr val="FFFF00"/>
              </a:solidFill>
              <a:ea typeface="Segoe UI" pitchFamily="34" charset="0"/>
              <a:cs typeface="Segoe UI" pitchFamily="34" charset="0"/>
            </a:endParaRPr>
          </a:p>
        </p:txBody>
      </p:sp>
    </p:spTree>
    <p:extLst>
      <p:ext uri="{BB962C8B-B14F-4D97-AF65-F5344CB8AC3E}">
        <p14:creationId xmlns:p14="http://schemas.microsoft.com/office/powerpoint/2010/main" val="1706130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500"/>
                                        <p:tgtEl>
                                          <p:spTgt spid="4"/>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500"/>
                                        <p:tgtEl>
                                          <p:spTgt spid="12"/>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500"/>
                                        <p:tgtEl>
                                          <p:spTgt spid="11"/>
                                        </p:tgtEl>
                                      </p:cBhvr>
                                    </p:animEffect>
                                  </p:childTnLst>
                                </p:cTn>
                              </p:par>
                              <p:par>
                                <p:cTn id="29" presetID="10" presetClass="exit" presetSubtype="0" fill="hold" grpId="1" nodeType="withEffect">
                                  <p:stCondLst>
                                    <p:cond delay="0"/>
                                  </p:stCondLst>
                                  <p:childTnLst>
                                    <p:animEffect transition="out" filter="fade">
                                      <p:cBhvr>
                                        <p:cTn id="30" dur="500"/>
                                        <p:tgtEl>
                                          <p:spTgt spid="4"/>
                                        </p:tgtEl>
                                      </p:cBhvr>
                                    </p:animEffect>
                                    <p:set>
                                      <p:cBhvr>
                                        <p:cTn id="31" dur="1" fill="hold">
                                          <p:stCondLst>
                                            <p:cond delay="499"/>
                                          </p:stCondLst>
                                        </p:cTn>
                                        <p:tgtEl>
                                          <p:spTgt spid="4"/>
                                        </p:tgtEl>
                                        <p:attrNameLst>
                                          <p:attrName>style.visibility</p:attrName>
                                        </p:attrNameLst>
                                      </p:cBhvr>
                                      <p:to>
                                        <p:strVal val="hidden"/>
                                      </p:to>
                                    </p:set>
                                  </p:childTnLst>
                                </p:cTn>
                              </p:par>
                              <p:par>
                                <p:cTn id="32" presetID="10" presetClass="exit" presetSubtype="0" fill="hold" grpId="1" nodeType="withEffect">
                                  <p:stCondLst>
                                    <p:cond delay="0"/>
                                  </p:stCondLst>
                                  <p:childTnLst>
                                    <p:animEffect transition="out" filter="fade">
                                      <p:cBhvr>
                                        <p:cTn id="33" dur="500"/>
                                        <p:tgtEl>
                                          <p:spTgt spid="9"/>
                                        </p:tgtEl>
                                      </p:cBhvr>
                                    </p:animEffect>
                                    <p:set>
                                      <p:cBhvr>
                                        <p:cTn id="34"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9" grpId="0" animBg="1"/>
      <p:bldP spid="9" grpId="1" animBg="1"/>
      <p:bldP spid="11" grpId="0" animBg="1"/>
      <p:bldP spid="1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780162666"/>
              </p:ext>
            </p:extLst>
          </p:nvPr>
        </p:nvGraphicFramePr>
        <p:xfrm>
          <a:off x="450578" y="86952"/>
          <a:ext cx="11319444" cy="3048000"/>
        </p:xfrm>
        <a:graphic>
          <a:graphicData uri="http://schemas.openxmlformats.org/drawingml/2006/table">
            <a:tbl>
              <a:tblPr firstRow="1" bandRow="1">
                <a:tableStyleId>{D03447BB-5D67-496B-8E87-E561075AD55C}</a:tableStyleId>
              </a:tblPr>
              <a:tblGrid>
                <a:gridCol w="2714653"/>
                <a:gridCol w="4126523"/>
                <a:gridCol w="4478268"/>
              </a:tblGrid>
              <a:tr h="744850">
                <a:tc>
                  <a:txBody>
                    <a:bodyPr/>
                    <a:lstStyle/>
                    <a:p>
                      <a:endParaRPr lang="en-US" sz="4400" dirty="0"/>
                    </a:p>
                  </a:txBody>
                  <a:tcPr>
                    <a:lnL>
                      <a:noFill/>
                    </a:lnL>
                    <a:lnR>
                      <a:noFill/>
                    </a:lnR>
                    <a:lnT w="25400" cmpd="sng">
                      <a:noFill/>
                    </a:lnT>
                    <a:lnB>
                      <a:noFill/>
                    </a:lnB>
                    <a:lnTlToBr w="12700" cmpd="sng">
                      <a:noFill/>
                      <a:prstDash val="solid"/>
                    </a:lnTlToBr>
                    <a:lnBlToTr w="12700" cmpd="sng">
                      <a:noFill/>
                      <a:prstDash val="solid"/>
                    </a:lnBlToTr>
                  </a:tcPr>
                </a:tc>
                <a:tc>
                  <a:txBody>
                    <a:bodyPr/>
                    <a:lstStyle/>
                    <a:p>
                      <a:r>
                        <a:rPr lang="en-US" sz="4400" dirty="0" smtClean="0"/>
                        <a:t>2015</a:t>
                      </a:r>
                      <a:endParaRPr lang="en-US" sz="4400" dirty="0"/>
                    </a:p>
                  </a:txBody>
                  <a:tcPr>
                    <a:lnL>
                      <a:noFill/>
                    </a:lnL>
                    <a:lnR>
                      <a:noFill/>
                    </a:lnR>
                    <a:lnT w="25400" cmpd="sng">
                      <a:noFill/>
                    </a:lnT>
                    <a:lnB>
                      <a:noFill/>
                    </a:lnB>
                    <a:lnTlToBr w="12700" cmpd="sng">
                      <a:noFill/>
                      <a:prstDash val="solid"/>
                    </a:lnTlToBr>
                    <a:lnBlToTr w="12700" cmpd="sng">
                      <a:noFill/>
                      <a:prstDash val="solid"/>
                    </a:lnBlToTr>
                  </a:tcPr>
                </a:tc>
                <a:tc>
                  <a:txBody>
                    <a:bodyPr/>
                    <a:lstStyle/>
                    <a:p>
                      <a:r>
                        <a:rPr lang="en-US" sz="4400" dirty="0" smtClean="0"/>
                        <a:t>2016</a:t>
                      </a:r>
                      <a:endParaRPr lang="en-US" sz="4400" dirty="0"/>
                    </a:p>
                  </a:txBody>
                  <a:tcPr>
                    <a:lnL>
                      <a:noFill/>
                    </a:lnL>
                    <a:lnR>
                      <a:noFill/>
                    </a:lnR>
                    <a:lnT w="25400" cmpd="sng">
                      <a:noFill/>
                    </a:lnT>
                    <a:lnB>
                      <a:noFill/>
                    </a:lnB>
                    <a:lnTlToBr w="12700" cmpd="sng">
                      <a:noFill/>
                      <a:prstDash val="solid"/>
                    </a:lnTlToBr>
                    <a:lnBlToTr w="12700" cmpd="sng">
                      <a:noFill/>
                      <a:prstDash val="solid"/>
                    </a:lnBlToTr>
                  </a:tcPr>
                </a:tc>
              </a:tr>
              <a:tr h="744850">
                <a:tc>
                  <a:txBody>
                    <a:bodyPr/>
                    <a:lstStyle/>
                    <a:p>
                      <a:r>
                        <a:rPr lang="en-US" sz="4400" dirty="0" smtClean="0"/>
                        <a:t>YouTube</a:t>
                      </a:r>
                      <a:endParaRPr lang="en-US" sz="4400" dirty="0"/>
                    </a:p>
                  </a:txBody>
                  <a:tcPr>
                    <a:lnL>
                      <a:noFill/>
                    </a:lnL>
                    <a:lnR>
                      <a:noFill/>
                    </a:lnR>
                    <a:lnT>
                      <a:noFill/>
                    </a:lnT>
                    <a:lnB>
                      <a:noFill/>
                    </a:lnB>
                    <a:lnTlToBr w="12700" cmpd="sng">
                      <a:noFill/>
                      <a:prstDash val="solid"/>
                    </a:lnTlToBr>
                    <a:lnBlToTr w="12700" cmpd="sng">
                      <a:noFill/>
                      <a:prstDash val="solid"/>
                    </a:lnBlToTr>
                  </a:tcPr>
                </a:tc>
                <a:tc>
                  <a:txBody>
                    <a:bodyPr/>
                    <a:lstStyle/>
                    <a:p>
                      <a:r>
                        <a:rPr lang="en-US" sz="4400" dirty="0" smtClean="0"/>
                        <a:t>300</a:t>
                      </a:r>
                      <a:r>
                        <a:rPr lang="en-US" sz="4400" baseline="0" dirty="0" smtClean="0"/>
                        <a:t> hours</a:t>
                      </a:r>
                      <a:endParaRPr lang="en-US" sz="4400" dirty="0"/>
                    </a:p>
                  </a:txBody>
                  <a:tcPr>
                    <a:lnL>
                      <a:noFill/>
                    </a:lnL>
                    <a:lnR>
                      <a:noFill/>
                    </a:lnR>
                    <a:lnT>
                      <a:noFill/>
                    </a:lnT>
                    <a:lnB>
                      <a:noFill/>
                    </a:lnB>
                    <a:lnTlToBr w="12700" cmpd="sng">
                      <a:noFill/>
                      <a:prstDash val="solid"/>
                    </a:lnTlToBr>
                    <a:lnBlToTr w="12700" cmpd="sng">
                      <a:noFill/>
                      <a:prstDash val="solid"/>
                    </a:lnBlToTr>
                  </a:tcPr>
                </a:tc>
                <a:tc>
                  <a:txBody>
                    <a:bodyPr/>
                    <a:lstStyle/>
                    <a:p>
                      <a:r>
                        <a:rPr lang="en-US" sz="4400" dirty="0" smtClean="0"/>
                        <a:t>400 </a:t>
                      </a:r>
                      <a:r>
                        <a:rPr lang="en-US" sz="4400" baseline="0" dirty="0" smtClean="0"/>
                        <a:t>hours</a:t>
                      </a:r>
                      <a:endParaRPr lang="en-US" sz="4400" dirty="0"/>
                    </a:p>
                  </a:txBody>
                  <a:tcPr>
                    <a:lnL>
                      <a:noFill/>
                    </a:lnL>
                    <a:lnR>
                      <a:noFill/>
                    </a:lnR>
                    <a:lnT>
                      <a:noFill/>
                    </a:lnT>
                    <a:lnB>
                      <a:noFill/>
                    </a:lnB>
                    <a:lnTlToBr w="12700" cmpd="sng">
                      <a:noFill/>
                      <a:prstDash val="solid"/>
                    </a:lnTlToBr>
                    <a:lnBlToTr w="12700" cmpd="sng">
                      <a:noFill/>
                      <a:prstDash val="solid"/>
                    </a:lnBlToTr>
                  </a:tcPr>
                </a:tc>
              </a:tr>
              <a:tr h="744850">
                <a:tc>
                  <a:txBody>
                    <a:bodyPr/>
                    <a:lstStyle/>
                    <a:p>
                      <a:r>
                        <a:rPr lang="en-US" sz="4400" dirty="0" smtClean="0"/>
                        <a:t>Instagram</a:t>
                      </a:r>
                      <a:endParaRPr lang="en-US" sz="4400" dirty="0"/>
                    </a:p>
                  </a:txBody>
                  <a:tcPr>
                    <a:lnL>
                      <a:noFill/>
                    </a:lnL>
                    <a:lnR>
                      <a:noFill/>
                    </a:lnR>
                    <a:lnT>
                      <a:noFill/>
                    </a:lnT>
                    <a:lnB>
                      <a:noFill/>
                    </a:lnB>
                    <a:lnTlToBr w="12700" cmpd="sng">
                      <a:noFill/>
                      <a:prstDash val="solid"/>
                    </a:lnTlToBr>
                    <a:lnBlToTr w="12700" cmpd="sng">
                      <a:noFill/>
                      <a:prstDash val="solid"/>
                    </a:lnBlToTr>
                  </a:tcPr>
                </a:tc>
                <a:tc>
                  <a:txBody>
                    <a:bodyPr/>
                    <a:lstStyle/>
                    <a:p>
                      <a:r>
                        <a:rPr lang="en-US" sz="4400" dirty="0" smtClean="0"/>
                        <a:t>1.7 million likes</a:t>
                      </a:r>
                      <a:endParaRPr lang="en-US" sz="4400" dirty="0"/>
                    </a:p>
                  </a:txBody>
                  <a:tcPr>
                    <a:lnL>
                      <a:noFill/>
                    </a:lnL>
                    <a:lnR>
                      <a:noFill/>
                    </a:lnR>
                    <a:lnT>
                      <a:noFill/>
                    </a:lnT>
                    <a:lnB>
                      <a:noFill/>
                    </a:lnB>
                    <a:lnTlToBr w="12700" cmpd="sng">
                      <a:noFill/>
                      <a:prstDash val="solid"/>
                    </a:lnTlToBr>
                    <a:lnBlToTr w="12700" cmpd="sng">
                      <a:noFill/>
                      <a:prstDash val="solid"/>
                    </a:lnBlToTr>
                  </a:tcPr>
                </a:tc>
                <a:tc>
                  <a:txBody>
                    <a:bodyPr/>
                    <a:lstStyle/>
                    <a:p>
                      <a:r>
                        <a:rPr lang="en-US" sz="4400" dirty="0" smtClean="0"/>
                        <a:t>2.4 </a:t>
                      </a:r>
                      <a:r>
                        <a:rPr lang="en-US" sz="4400" dirty="0" smtClean="0"/>
                        <a:t>million likes</a:t>
                      </a:r>
                      <a:endParaRPr lang="en-US" sz="4400" dirty="0"/>
                    </a:p>
                  </a:txBody>
                  <a:tcPr>
                    <a:lnL>
                      <a:noFill/>
                    </a:lnL>
                    <a:lnR>
                      <a:noFill/>
                    </a:lnR>
                    <a:lnT>
                      <a:noFill/>
                    </a:lnT>
                    <a:lnB>
                      <a:noFill/>
                    </a:lnB>
                    <a:lnTlToBr w="12700" cmpd="sng">
                      <a:noFill/>
                      <a:prstDash val="solid"/>
                    </a:lnTlToBr>
                    <a:lnBlToTr w="12700" cmpd="sng">
                      <a:noFill/>
                      <a:prstDash val="solid"/>
                    </a:lnBlToTr>
                  </a:tcPr>
                </a:tc>
              </a:tr>
              <a:tr h="744850">
                <a:tc>
                  <a:txBody>
                    <a:bodyPr/>
                    <a:lstStyle/>
                    <a:p>
                      <a:r>
                        <a:rPr lang="en-US" sz="4400" dirty="0" smtClean="0"/>
                        <a:t>Tinder</a:t>
                      </a:r>
                      <a:endParaRPr lang="en-US" sz="4400" dirty="0"/>
                    </a:p>
                  </a:txBody>
                  <a:tcPr>
                    <a:lnL>
                      <a:noFill/>
                    </a:lnL>
                    <a:lnR>
                      <a:noFill/>
                    </a:lnR>
                    <a:lnT>
                      <a:noFill/>
                    </a:lnT>
                    <a:lnB>
                      <a:noFill/>
                    </a:lnB>
                    <a:lnTlToBr w="12700" cmpd="sng">
                      <a:noFill/>
                      <a:prstDash val="solid"/>
                    </a:lnTlToBr>
                    <a:lnBlToTr w="12700" cmpd="sng">
                      <a:noFill/>
                      <a:prstDash val="solid"/>
                    </a:lnBlToTr>
                  </a:tcPr>
                </a:tc>
                <a:tc>
                  <a:txBody>
                    <a:bodyPr/>
                    <a:lstStyle/>
                    <a:p>
                      <a:r>
                        <a:rPr lang="en-US" sz="4400" dirty="0" smtClean="0"/>
                        <a:t>590,000 swipes</a:t>
                      </a:r>
                      <a:endParaRPr lang="en-US" sz="4400" dirty="0"/>
                    </a:p>
                  </a:txBody>
                  <a:tcPr>
                    <a:lnL>
                      <a:noFill/>
                    </a:lnL>
                    <a:lnR>
                      <a:noFill/>
                    </a:lnR>
                    <a:lnT>
                      <a:noFill/>
                    </a:lnT>
                    <a:lnB>
                      <a:noFill/>
                    </a:lnB>
                    <a:lnTlToBr w="12700" cmpd="sng">
                      <a:noFill/>
                      <a:prstDash val="solid"/>
                    </a:lnTlToBr>
                    <a:lnBlToTr w="12700" cmpd="sng">
                      <a:noFill/>
                      <a:prstDash val="solid"/>
                    </a:lnBlToTr>
                  </a:tcPr>
                </a:tc>
                <a:tc>
                  <a:txBody>
                    <a:bodyPr/>
                    <a:lstStyle/>
                    <a:p>
                      <a:r>
                        <a:rPr lang="en-US" sz="4400" dirty="0" smtClean="0"/>
                        <a:t>972,000 </a:t>
                      </a:r>
                      <a:r>
                        <a:rPr lang="en-US" sz="4400" dirty="0" smtClean="0"/>
                        <a:t>swipes</a:t>
                      </a:r>
                      <a:endParaRPr lang="en-US" sz="4400" dirty="0"/>
                    </a:p>
                  </a:txBody>
                  <a:tcPr>
                    <a:lnL>
                      <a:noFill/>
                    </a:lnL>
                    <a:lnR>
                      <a:noFill/>
                    </a:lnR>
                    <a:lnT>
                      <a:noFill/>
                    </a:lnT>
                    <a:lnB>
                      <a:noFill/>
                    </a:lnB>
                    <a:lnTlToBr w="12700" cmpd="sng">
                      <a:noFill/>
                      <a:prstDash val="solid"/>
                    </a:lnTlToBr>
                    <a:lnBlToTr w="12700" cmpd="sng">
                      <a:noFill/>
                      <a:prstDash val="solid"/>
                    </a:lnBlToTr>
                  </a:tcPr>
                </a:tc>
              </a:tr>
            </a:tbl>
          </a:graphicData>
        </a:graphic>
      </p:graphicFrame>
    </p:spTree>
    <p:extLst>
      <p:ext uri="{BB962C8B-B14F-4D97-AF65-F5344CB8AC3E}">
        <p14:creationId xmlns:p14="http://schemas.microsoft.com/office/powerpoint/2010/main" val="155190508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p:txBody>
          <a:bodyPr/>
          <a:lstStyle/>
          <a:p>
            <a:r>
              <a:rPr lang="en-US" dirty="0" smtClean="0"/>
              <a:t>The shape of data</a:t>
            </a:r>
            <a:endParaRPr lang="en-US" dirty="0"/>
          </a:p>
        </p:txBody>
      </p:sp>
      <p:sp>
        <p:nvSpPr>
          <p:cNvPr id="3" name="Content Placeholder 2"/>
          <p:cNvSpPr>
            <a:spLocks noGrp="1"/>
          </p:cNvSpPr>
          <p:nvPr>
            <p:ph type="body" sz="quarter" idx="10"/>
          </p:nvPr>
        </p:nvSpPr>
        <p:spPr>
          <a:xfrm>
            <a:off x="269239" y="1189177"/>
            <a:ext cx="11653523" cy="2769989"/>
          </a:xfrm>
        </p:spPr>
        <p:txBody>
          <a:bodyPr/>
          <a:lstStyle/>
          <a:p>
            <a:pPr marL="0" indent="0">
              <a:buNone/>
            </a:pPr>
            <a:r>
              <a:rPr lang="en-US" sz="4000" dirty="0" smtClean="0"/>
              <a:t>Golden Hammer anti-pattern:</a:t>
            </a:r>
          </a:p>
          <a:p>
            <a:pPr marL="0" indent="0">
              <a:buNone/>
            </a:pPr>
            <a:endParaRPr lang="en-US" sz="4000" dirty="0" smtClean="0"/>
          </a:p>
          <a:p>
            <a:pPr marL="0" indent="0">
              <a:buNone/>
            </a:pPr>
            <a:r>
              <a:rPr lang="en-US" sz="4000" dirty="0" smtClean="0"/>
              <a:t>When all you have</a:t>
            </a:r>
          </a:p>
          <a:p>
            <a:pPr marL="0" indent="0">
              <a:buNone/>
            </a:pPr>
            <a:r>
              <a:rPr lang="en-US" sz="4000" dirty="0" smtClean="0"/>
              <a:t> is a hammer</a:t>
            </a:r>
            <a:r>
              <a:rPr lang="is-IS" sz="4000" dirty="0" smtClean="0"/>
              <a:t>…</a:t>
            </a:r>
            <a:endParaRPr lang="en-US" sz="4000" dirty="0" smtClean="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14682" y="2106037"/>
            <a:ext cx="6275295" cy="4167188"/>
          </a:xfrm>
          <a:prstGeom prst="rect">
            <a:avLst/>
          </a:prstGeom>
        </p:spPr>
      </p:pic>
      <p:sp>
        <p:nvSpPr>
          <p:cNvPr id="7" name="TextBox 6"/>
          <p:cNvSpPr txBox="1"/>
          <p:nvPr/>
        </p:nvSpPr>
        <p:spPr>
          <a:xfrm>
            <a:off x="6096000" y="6273225"/>
            <a:ext cx="5846064" cy="338554"/>
          </a:xfrm>
          <a:prstGeom prst="rect">
            <a:avLst/>
          </a:prstGeom>
          <a:noFill/>
        </p:spPr>
        <p:txBody>
          <a:bodyPr wrap="square" rtlCol="0">
            <a:spAutoFit/>
          </a:bodyPr>
          <a:lstStyle/>
          <a:p>
            <a:r>
              <a:rPr lang="en-US" sz="1600" smtClean="0"/>
              <a:t>Jennifer </a:t>
            </a:r>
            <a:r>
              <a:rPr lang="en-US" sz="1600" dirty="0" smtClean="0"/>
              <a:t>Boyer – “Nails"</a:t>
            </a:r>
            <a:r>
              <a:rPr lang="en-US" sz="1600" dirty="0"/>
              <a:t> </a:t>
            </a:r>
            <a:r>
              <a:rPr lang="en-US" sz="1600" dirty="0" smtClean="0"/>
              <a:t>- https</a:t>
            </a:r>
            <a:r>
              <a:rPr lang="en-US" sz="1600" dirty="0"/>
              <a:t>://</a:t>
            </a:r>
            <a:r>
              <a:rPr lang="en-US" sz="1600" dirty="0" err="1"/>
              <a:t>flic.kr</a:t>
            </a:r>
            <a:r>
              <a:rPr lang="en-US" sz="1600" dirty="0"/>
              <a:t>/p/7J9mJQ</a:t>
            </a:r>
            <a:endParaRPr lang="en-US" sz="1600" dirty="0" smtClean="0"/>
          </a:p>
        </p:txBody>
      </p:sp>
    </p:spTree>
    <p:extLst>
      <p:ext uri="{BB962C8B-B14F-4D97-AF65-F5344CB8AC3E}">
        <p14:creationId xmlns:p14="http://schemas.microsoft.com/office/powerpoint/2010/main" val="35319107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fade">
                                      <p:cBhvr>
                                        <p:cTn id="13" dur="500"/>
                                        <p:tgtEl>
                                          <p:spTgt spid="3">
                                            <p:txEl>
                                              <p:pRg st="3" end="3"/>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500"/>
                                        <p:tgtEl>
                                          <p:spTgt spid="2"/>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5-30721_Build_2016_Template_Dark">
  <a:themeElements>
    <a:clrScheme name="Build 2016 Dark">
      <a:dk1>
        <a:srgbClr val="505050"/>
      </a:dk1>
      <a:lt1>
        <a:srgbClr val="FFFFFF"/>
      </a:lt1>
      <a:dk2>
        <a:srgbClr val="0078D7"/>
      </a:dk2>
      <a:lt2>
        <a:srgbClr val="F8F8F8"/>
      </a:lt2>
      <a:accent1>
        <a:srgbClr val="00BCF2"/>
      </a:accent1>
      <a:accent2>
        <a:srgbClr val="0078D7"/>
      </a:accent2>
      <a:accent3>
        <a:srgbClr val="002050"/>
      </a:accent3>
      <a:accent4>
        <a:srgbClr val="D2D2D2"/>
      </a:accent4>
      <a:accent5>
        <a:srgbClr val="737373"/>
      </a:accent5>
      <a:accent6>
        <a:srgbClr val="323232"/>
      </a:accent6>
      <a:hlink>
        <a:srgbClr val="5DDCFF"/>
      </a:hlink>
      <a:folHlink>
        <a:srgbClr val="5DDCFF"/>
      </a:folHlink>
    </a:clrScheme>
    <a:fontScheme name="Custom 2">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A020D8E4-6DA3-8846-A48D-5EEC69051A9A}" vid="{FBE598BF-7A84-FC44-9022-861D0F11A5A3}"/>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391E57C78B9F604FB8BAD296D1460E2A" ma:contentTypeVersion="1" ma:contentTypeDescription="Create a new document." ma:contentTypeScope="" ma:versionID="fb382fe2362acd2155f454904f478e4d">
  <xsd:schema xmlns:xsd="http://www.w3.org/2001/XMLSchema" xmlns:xs="http://www.w3.org/2001/XMLSchema" xmlns:p="http://schemas.microsoft.com/office/2006/metadata/properties" xmlns:ns3="636b0322-90fb-440c-9cbc-22749e7231e9" targetNamespace="http://schemas.microsoft.com/office/2006/metadata/properties" ma:root="true" ma:fieldsID="b9887c63ce4710c1aeb75a5f03aecb69" ns3:_="">
    <xsd:import namespace="636b0322-90fb-440c-9cbc-22749e7231e9"/>
    <xsd:element name="properties">
      <xsd:complexType>
        <xsd:sequence>
          <xsd:element name="documentManagement">
            <xsd:complexType>
              <xsd:all>
                <xsd:element ref="ns3: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36b0322-90fb-440c-9cbc-22749e7231e9"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B0CA13EC-1D3C-4D6F-8D1C-E8A452CFC79A}">
  <ds:schemaRefs>
    <ds:schemaRef ds:uri="http://schemas.microsoft.com/sharepoint/v3/contenttype/forms"/>
  </ds:schemaRefs>
</ds:datastoreItem>
</file>

<file path=customXml/itemProps2.xml><?xml version="1.0" encoding="utf-8"?>
<ds:datastoreItem xmlns:ds="http://schemas.openxmlformats.org/officeDocument/2006/customXml" ds:itemID="{7705340D-2A42-40D2-87E7-9F146837D94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36b0322-90fb-440c-9cbc-22749e7231e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025FDD9-4C58-4084-9F89-0E6ADD6FFF55}">
  <ds:schemaRefs>
    <ds:schemaRef ds:uri="http://purl.org/dc/elements/1.1/"/>
    <ds:schemaRef ds:uri="http://schemas.microsoft.com/office/2006/metadata/properties"/>
    <ds:schemaRef ds:uri="636b0322-90fb-440c-9cbc-22749e7231e9"/>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
  <TotalTime>9810</TotalTime>
  <Words>1149</Words>
  <Application>Microsoft Macintosh PowerPoint</Application>
  <PresentationFormat>Widescreen</PresentationFormat>
  <Paragraphs>312</Paragraphs>
  <Slides>47</Slides>
  <Notes>27</Notes>
  <HiddenSlides>31</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47</vt:i4>
      </vt:variant>
    </vt:vector>
  </HeadingPairs>
  <TitlesOfParts>
    <vt:vector size="58" baseType="lpstr">
      <vt:lpstr>Calibri</vt:lpstr>
      <vt:lpstr>Consolas</vt:lpstr>
      <vt:lpstr>Courier New</vt:lpstr>
      <vt:lpstr>Lucida Console</vt:lpstr>
      <vt:lpstr>MS PGothic</vt:lpstr>
      <vt:lpstr>Segoe UI</vt:lpstr>
      <vt:lpstr>Segoe UI Light</vt:lpstr>
      <vt:lpstr>Wingdings</vt:lpstr>
      <vt:lpstr>Arial</vt:lpstr>
      <vt:lpstr>1_Office Theme</vt:lpstr>
      <vt:lpstr>1_5-30721_Build_2016_Template_Dark</vt:lpstr>
      <vt:lpstr>Storing &amp; Securing Data in Azure</vt:lpstr>
      <vt:lpstr>PowerPoint Presentation</vt:lpstr>
      <vt:lpstr>For your architect-hat-covered brain today:</vt:lpstr>
      <vt:lpstr>The Data Landscape</vt:lpstr>
      <vt:lpstr>So much data!</vt:lpstr>
      <vt:lpstr>Data growth</vt:lpstr>
      <vt:lpstr>PowerPoint Presentation</vt:lpstr>
      <vt:lpstr>PowerPoint Presentation</vt:lpstr>
      <vt:lpstr>The shape of data</vt:lpstr>
      <vt:lpstr>Avoiding the Golden Hammer</vt:lpstr>
      <vt:lpstr>Options in Azure:</vt:lpstr>
      <vt:lpstr>Thinking cap: PaaS vs IaaS</vt:lpstr>
      <vt:lpstr>Let's also think about... security!</vt:lpstr>
      <vt:lpstr>Portal time!</vt:lpstr>
      <vt:lpstr>Key/value databases</vt:lpstr>
      <vt:lpstr>    What’s a key/value store?</vt:lpstr>
      <vt:lpstr>Why use a Key/Value store?</vt:lpstr>
      <vt:lpstr>Less optimal?</vt:lpstr>
      <vt:lpstr>Options in Azure?</vt:lpstr>
      <vt:lpstr>Demo – key/value database</vt:lpstr>
      <vt:lpstr>Document databases</vt:lpstr>
      <vt:lpstr>    What’s a document database?</vt:lpstr>
      <vt:lpstr>    What’s a document database?</vt:lpstr>
      <vt:lpstr>Developer Appeal</vt:lpstr>
      <vt:lpstr>Use Cases and Applicability</vt:lpstr>
      <vt:lpstr>Less optimal use</vt:lpstr>
      <vt:lpstr>Options in Azure?</vt:lpstr>
      <vt:lpstr>Example query: DocumentDB</vt:lpstr>
      <vt:lpstr>Demo – document datatabase</vt:lpstr>
      <vt:lpstr>Graph databases</vt:lpstr>
      <vt:lpstr>    What’s a graph database?</vt:lpstr>
      <vt:lpstr>What’s a graph database?</vt:lpstr>
      <vt:lpstr>Why a graph database?</vt:lpstr>
      <vt:lpstr>Why a graph database? </vt:lpstr>
      <vt:lpstr>Options in Azure?</vt:lpstr>
      <vt:lpstr>Example query: Neo4j</vt:lpstr>
      <vt:lpstr>Demo – graph database</vt:lpstr>
      <vt:lpstr>Column databases</vt:lpstr>
      <vt:lpstr>Column stores</vt:lpstr>
      <vt:lpstr>    What’s a column store?</vt:lpstr>
      <vt:lpstr>    Example: Weather data</vt:lpstr>
      <vt:lpstr>Why a column family? Why not?</vt:lpstr>
      <vt:lpstr>Options in Azure?</vt:lpstr>
      <vt:lpstr>Using Cassandra + CQL</vt:lpstr>
      <vt:lpstr>Finding temperatures</vt:lpstr>
      <vt:lpstr>Questions?</vt:lpstr>
      <vt:lpstr>PowerPoint Presentation</vt:lpstr>
    </vt:vector>
  </TitlesOfParts>
  <LinksUpToDate>false</LinksUpToDate>
  <SharedDoc>false</SharedDoc>
  <HyperlinksChanged>false</HyperlinksChanged>
  <AppVersion>15.0034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Frank Gartland</dc:creator>
  <cp:lastModifiedBy>David Makogon</cp:lastModifiedBy>
  <cp:revision>198</cp:revision>
  <dcterms:created xsi:type="dcterms:W3CDTF">2013-02-15T23:12:42Z</dcterms:created>
  <dcterms:modified xsi:type="dcterms:W3CDTF">2017-04-22T17:10:03Z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0x010100391E57C78B9F604FB8BAD296D1460E2A</vt:lpwstr>
  </property>
  <property fmtid="{D5CDD505-2E9C-101B-9397-08002B2CF9AE}" pid="3" name="IsMyDocuments">
    <vt:bool>true</vt:bool>
  </property>
  <property fmtid="{D5CDD505-2E9C-101B-9397-08002B2CF9AE}" pid="4" name="Related Type Document">
    <vt:lpwstr/>
  </property>
  <property fmtid="{D5CDD505-2E9C-101B-9397-08002B2CF9AE}" pid="5" name="Document Tag">
    <vt:lpwstr>24;#Content Templates|bdbbc9aa-4892-4816-9e36-bf1120da60e9</vt:lpwstr>
  </property>
  <property fmtid="{D5CDD505-2E9C-101B-9397-08002B2CF9AE}" pid="6" name="TaxKeyword">
    <vt:lpwstr/>
  </property>
  <property fmtid="{D5CDD505-2E9C-101B-9397-08002B2CF9AE}" pid="7" name="DocVizPreviewMetadata_Count">
    <vt:i4>12</vt:i4>
  </property>
  <property fmtid="{D5CDD505-2E9C-101B-9397-08002B2CF9AE}" pid="8" name="DocVizPreviewMetadata_0">
    <vt:lpwstr>300x168x2</vt:lpwstr>
  </property>
</Properties>
</file>